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5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147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46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5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43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8.xml" ContentType="application/vnd.openxmlformats-officedocument.presentationml.notes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37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126.xml" ContentType="application/vnd.openxmlformats-officedocument.presentationml.notesSlide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5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49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5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45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53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148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notesSlides/notesSlide147.xml" ContentType="application/vnd.openxmlformats-officedocument.presentationml.notes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theme/theme3.xml" ContentType="application/vnd.openxmlformats-officedocument.them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50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55.xml" ContentType="application/vnd.openxmlformats-officedocument.presentationml.notes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44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notesSlides/notesSlide88.xml" ContentType="application/vnd.openxmlformats-officedocument.presentationml.notesSlide+xml"/>
  <Override PartName="/ppt/notesSlides/notesSlide13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8"/>
  </p:notesMasterIdLst>
  <p:handoutMasterIdLst>
    <p:handoutMasterId r:id="rId159"/>
  </p:handoutMasterIdLst>
  <p:sldIdLst>
    <p:sldId id="412" r:id="rId2"/>
    <p:sldId id="41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57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415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40" r:id="rId88"/>
    <p:sldId id="409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416" r:id="rId105"/>
    <p:sldId id="356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410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  <p:sldId id="395" r:id="rId144"/>
    <p:sldId id="396" r:id="rId145"/>
    <p:sldId id="397" r:id="rId146"/>
    <p:sldId id="398" r:id="rId147"/>
    <p:sldId id="399" r:id="rId148"/>
    <p:sldId id="400" r:id="rId149"/>
    <p:sldId id="401" r:id="rId150"/>
    <p:sldId id="402" r:id="rId151"/>
    <p:sldId id="403" r:id="rId152"/>
    <p:sldId id="404" r:id="rId153"/>
    <p:sldId id="405" r:id="rId154"/>
    <p:sldId id="406" r:id="rId155"/>
    <p:sldId id="407" r:id="rId156"/>
    <p:sldId id="408" r:id="rId1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FEA84-24DF-40F5-8F8C-812FAC49AC8F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9A5B2-3875-4C91-B7AA-57A3F98E3FB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D671E-C997-478D-8C07-58D4F335175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9EA15-9D1C-4522-BCF7-B28EC704D14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100</a:t>
            </a:fld>
            <a:endParaRPr lang="en-IN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101</a:t>
            </a:fld>
            <a:endParaRPr lang="en-IN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102</a:t>
            </a:fld>
            <a:endParaRPr lang="en-IN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103</a:t>
            </a:fld>
            <a:endParaRPr lang="en-IN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104</a:t>
            </a:fld>
            <a:endParaRPr lang="en-IN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105</a:t>
            </a:fld>
            <a:endParaRPr lang="en-IN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106</a:t>
            </a:fld>
            <a:endParaRPr lang="en-IN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107</a:t>
            </a:fld>
            <a:endParaRPr lang="en-IN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108</a:t>
            </a:fld>
            <a:endParaRPr lang="en-IN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109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110</a:t>
            </a:fld>
            <a:endParaRPr lang="en-IN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111</a:t>
            </a:fld>
            <a:endParaRPr lang="en-IN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112</a:t>
            </a:fld>
            <a:endParaRPr lang="en-IN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113</a:t>
            </a:fld>
            <a:endParaRPr lang="en-IN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114</a:t>
            </a:fld>
            <a:endParaRPr lang="en-IN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115</a:t>
            </a:fld>
            <a:endParaRPr lang="en-IN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116</a:t>
            </a:fld>
            <a:endParaRPr lang="en-IN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117</a:t>
            </a:fld>
            <a:endParaRPr lang="en-IN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118</a:t>
            </a:fld>
            <a:endParaRPr lang="en-IN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119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120</a:t>
            </a:fld>
            <a:endParaRPr lang="en-IN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121</a:t>
            </a:fld>
            <a:endParaRPr lang="en-IN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122</a:t>
            </a:fld>
            <a:endParaRPr lang="en-IN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123</a:t>
            </a:fld>
            <a:endParaRPr lang="en-IN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124</a:t>
            </a:fld>
            <a:endParaRPr lang="en-IN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125</a:t>
            </a:fld>
            <a:endParaRPr lang="en-IN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126</a:t>
            </a:fld>
            <a:endParaRPr lang="en-IN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127</a:t>
            </a:fld>
            <a:endParaRPr lang="en-IN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128</a:t>
            </a:fld>
            <a:endParaRPr lang="en-IN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129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130</a:t>
            </a:fld>
            <a:endParaRPr lang="en-IN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131</a:t>
            </a:fld>
            <a:endParaRPr lang="en-IN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132</a:t>
            </a:fld>
            <a:endParaRPr lang="en-IN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133</a:t>
            </a:fld>
            <a:endParaRPr lang="en-IN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134</a:t>
            </a:fld>
            <a:endParaRPr lang="en-IN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135</a:t>
            </a:fld>
            <a:endParaRPr lang="en-IN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136</a:t>
            </a:fld>
            <a:endParaRPr lang="en-IN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137</a:t>
            </a:fld>
            <a:endParaRPr lang="en-IN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138</a:t>
            </a:fld>
            <a:endParaRPr lang="en-IN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139</a:t>
            </a:fld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140</a:t>
            </a:fld>
            <a:endParaRPr lang="en-IN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141</a:t>
            </a:fld>
            <a:endParaRPr lang="en-IN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142</a:t>
            </a:fld>
            <a:endParaRPr lang="en-IN"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143</a:t>
            </a:fld>
            <a:endParaRPr lang="en-IN"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144</a:t>
            </a:fld>
            <a:endParaRPr lang="en-IN"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145</a:t>
            </a:fld>
            <a:endParaRPr lang="en-IN"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146</a:t>
            </a:fld>
            <a:endParaRPr lang="en-IN"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147</a:t>
            </a:fld>
            <a:endParaRPr lang="en-IN"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148</a:t>
            </a:fld>
            <a:endParaRPr lang="en-IN"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149</a:t>
            </a:fld>
            <a:endParaRPr lang="en-I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150</a:t>
            </a:fld>
            <a:endParaRPr lang="en-IN"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151</a:t>
            </a:fld>
            <a:endParaRPr lang="en-IN"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152</a:t>
            </a:fld>
            <a:endParaRPr lang="en-IN"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153</a:t>
            </a:fld>
            <a:endParaRPr lang="en-IN"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154</a:t>
            </a:fld>
            <a:endParaRPr lang="en-IN"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155</a:t>
            </a:fld>
            <a:endParaRPr lang="en-IN"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156</a:t>
            </a:fld>
            <a:endParaRPr lang="en-I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45</a:t>
            </a:fld>
            <a:endParaRPr lang="en-IN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48</a:t>
            </a:fld>
            <a:endParaRPr lang="en-IN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50</a:t>
            </a:fld>
            <a:endParaRPr lang="en-IN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51</a:t>
            </a:fld>
            <a:endParaRPr lang="en-IN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52</a:t>
            </a:fld>
            <a:endParaRPr lang="en-IN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53</a:t>
            </a:fld>
            <a:endParaRPr lang="en-IN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54</a:t>
            </a:fld>
            <a:endParaRPr lang="en-IN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55</a:t>
            </a:fld>
            <a:endParaRPr lang="en-IN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56</a:t>
            </a:fld>
            <a:endParaRPr lang="en-IN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57</a:t>
            </a:fld>
            <a:endParaRPr lang="en-IN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58</a:t>
            </a:fld>
            <a:endParaRPr lang="en-IN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59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60</a:t>
            </a:fld>
            <a:endParaRPr lang="en-IN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61</a:t>
            </a:fld>
            <a:endParaRPr lang="en-IN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62</a:t>
            </a:fld>
            <a:endParaRPr lang="en-IN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63</a:t>
            </a:fld>
            <a:endParaRPr lang="en-IN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64</a:t>
            </a:fld>
            <a:endParaRPr lang="en-IN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65</a:t>
            </a:fld>
            <a:endParaRPr lang="en-IN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66</a:t>
            </a:fld>
            <a:endParaRPr lang="en-IN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67</a:t>
            </a:fld>
            <a:endParaRPr lang="en-IN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68</a:t>
            </a:fld>
            <a:endParaRPr lang="en-IN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69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70</a:t>
            </a:fld>
            <a:endParaRPr lang="en-IN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71</a:t>
            </a:fld>
            <a:endParaRPr lang="en-IN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72</a:t>
            </a:fld>
            <a:endParaRPr lang="en-IN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73</a:t>
            </a:fld>
            <a:endParaRPr lang="en-IN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74</a:t>
            </a:fld>
            <a:endParaRPr lang="en-IN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75</a:t>
            </a:fld>
            <a:endParaRPr lang="en-IN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76</a:t>
            </a:fld>
            <a:endParaRPr lang="en-IN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77</a:t>
            </a:fld>
            <a:endParaRPr lang="en-IN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78</a:t>
            </a:fld>
            <a:endParaRPr lang="en-IN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79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80</a:t>
            </a:fld>
            <a:endParaRPr lang="en-IN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81</a:t>
            </a:fld>
            <a:endParaRPr lang="en-IN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82</a:t>
            </a:fld>
            <a:endParaRPr lang="en-IN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83</a:t>
            </a:fld>
            <a:endParaRPr lang="en-IN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84</a:t>
            </a:fld>
            <a:endParaRPr lang="en-IN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85</a:t>
            </a:fld>
            <a:endParaRPr lang="en-IN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86</a:t>
            </a:fld>
            <a:endParaRPr lang="en-IN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87</a:t>
            </a:fld>
            <a:endParaRPr lang="en-IN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88</a:t>
            </a:fld>
            <a:endParaRPr lang="en-IN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89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90</a:t>
            </a:fld>
            <a:endParaRPr lang="en-IN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91</a:t>
            </a:fld>
            <a:endParaRPr lang="en-IN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92</a:t>
            </a:fld>
            <a:endParaRPr lang="en-IN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93</a:t>
            </a:fld>
            <a:endParaRPr lang="en-IN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94</a:t>
            </a:fld>
            <a:endParaRPr lang="en-IN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95</a:t>
            </a:fld>
            <a:endParaRPr lang="en-IN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96</a:t>
            </a:fld>
            <a:endParaRPr lang="en-IN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97</a:t>
            </a:fld>
            <a:endParaRPr lang="en-IN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98</a:t>
            </a:fld>
            <a:endParaRPr lang="en-IN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9EA15-9D1C-4522-BCF7-B28EC704D143}" type="slidenum">
              <a:rPr lang="en-IN" smtClean="0"/>
              <a:pPr/>
              <a:t>99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96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BB01-4F73-41F5-8ACF-0A8F64410F8E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E2A58-7189-498E-B176-7FF58208B6A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214282" y="5000636"/>
            <a:ext cx="8715436" cy="15716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>
              <a:defRPr sz="4000" b="1" cap="all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85720" y="5072074"/>
            <a:ext cx="8572559" cy="142876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4"/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8625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980F-4EC5-4CA5-8AD4-E96F86F686AC}" type="datetimeFigureOut">
              <a:rPr lang="en-US" smtClean="0"/>
              <a:pPr/>
              <a:t>12/22/2012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E656-F922-4ACD-B007-E0BF6912E11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14200" b="1" dirty="0" smtClean="0">
                <a:solidFill>
                  <a:srgbClr val="7030A0"/>
                </a:solidFill>
                <a:latin typeface="AR JULIAN" pitchFamily="2" charset="0"/>
                <a:cs typeface="Aharoni" pitchFamily="2" charset="-79"/>
              </a:rPr>
              <a:t>Wordlist B-1</a:t>
            </a:r>
            <a:br>
              <a:rPr lang="en-US" sz="14200" b="1" dirty="0" smtClean="0">
                <a:solidFill>
                  <a:srgbClr val="7030A0"/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  <a:cs typeface="Aharoni" pitchFamily="2" charset="-79"/>
              </a:rPr>
              <a:t>(babble – bent)</a:t>
            </a:r>
            <a:endParaRPr lang="en-IN" sz="8000" dirty="0">
              <a:solidFill>
                <a:srgbClr val="7030A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ballast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substance used to add stability or weight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Extra </a:t>
            </a:r>
            <a:r>
              <a:rPr lang="en-US" sz="3600" b="1" dirty="0" smtClean="0">
                <a:solidFill>
                  <a:srgbClr val="C00000"/>
                </a:solidFill>
              </a:rPr>
              <a:t>ballast</a:t>
            </a:r>
            <a:r>
              <a:rPr lang="en-US" sz="3600" dirty="0" smtClean="0">
                <a:solidFill>
                  <a:srgbClr val="C00000"/>
                </a:solidFill>
              </a:rPr>
              <a:t> was attached to the boat to anchor it in place.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bluff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Pretense</a:t>
            </a:r>
          </a:p>
          <a:p>
            <a:r>
              <a:rPr lang="en-US" dirty="0" smtClean="0"/>
              <a:t>Deception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His father could not see through his </a:t>
            </a:r>
            <a:r>
              <a:rPr lang="en-US" sz="3200" b="1" dirty="0" smtClean="0">
                <a:solidFill>
                  <a:srgbClr val="C00000"/>
                </a:solidFill>
              </a:rPr>
              <a:t>bluff</a:t>
            </a:r>
            <a:r>
              <a:rPr lang="en-US" sz="3200" dirty="0" smtClean="0">
                <a:solidFill>
                  <a:srgbClr val="C00000"/>
                </a:solidFill>
              </a:rPr>
              <a:t> when Andrew tried to convince him that he had not stolen his wallet.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blunder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  Tina made a huge </a:t>
            </a:r>
            <a:r>
              <a:rPr lang="en-US" sz="3000" b="1" dirty="0" smtClean="0">
                <a:solidFill>
                  <a:srgbClr val="C00000"/>
                </a:solidFill>
              </a:rPr>
              <a:t>blunder</a:t>
            </a:r>
            <a:r>
              <a:rPr lang="en-US" sz="3000" dirty="0" smtClean="0">
                <a:solidFill>
                  <a:srgbClr val="C00000"/>
                </a:solidFill>
              </a:rPr>
              <a:t> by antagonizing </a:t>
            </a:r>
          </a:p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  Mrs. Davidson, who was the Headmistress of her son’s school.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Utter impulsively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Though they had kept it a secret till now, their child </a:t>
            </a:r>
            <a:r>
              <a:rPr lang="en-US" sz="3000" b="1" dirty="0" smtClean="0">
                <a:solidFill>
                  <a:srgbClr val="C00000"/>
                </a:solidFill>
              </a:rPr>
              <a:t>blurted </a:t>
            </a:r>
            <a:r>
              <a:rPr lang="en-US" sz="3000" dirty="0" smtClean="0">
                <a:solidFill>
                  <a:srgbClr val="C00000"/>
                </a:solidFill>
              </a:rPr>
              <a:t>out about the surprise party organized by her parents.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bluster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Blow in heavy gusts</a:t>
            </a:r>
          </a:p>
          <a:p>
            <a:r>
              <a:rPr lang="en-US" dirty="0" smtClean="0"/>
              <a:t>Threaten emptily</a:t>
            </a:r>
          </a:p>
          <a:p>
            <a:r>
              <a:rPr lang="en-US" dirty="0" smtClean="0"/>
              <a:t>Bully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The factory workers listened patiently to their manager’s </a:t>
            </a:r>
            <a:r>
              <a:rPr lang="en-US" b="1" dirty="0" smtClean="0">
                <a:solidFill>
                  <a:srgbClr val="C00000"/>
                </a:solidFill>
              </a:rPr>
              <a:t>bluster</a:t>
            </a:r>
            <a:r>
              <a:rPr lang="en-US" dirty="0" smtClean="0">
                <a:solidFill>
                  <a:srgbClr val="C00000"/>
                </a:solidFill>
              </a:rPr>
              <a:t>, threatening to throw them out as he was heavily drunk.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b="1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>Wordlist B-3</a:t>
            </a:r>
            <a:r>
              <a:rPr lang="en-US" sz="17000" b="1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17000" b="1" dirty="0" smtClean="0">
                <a:solidFill>
                  <a:schemeClr val="accent2">
                    <a:lumMod val="75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Aharoni" pitchFamily="2" charset="-79"/>
              </a:rPr>
              <a:t>(bode – buxom)</a:t>
            </a:r>
            <a:endParaRPr lang="en-IN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Foreshadow</a:t>
            </a:r>
          </a:p>
          <a:p>
            <a:r>
              <a:rPr lang="en-US" smtClean="0"/>
              <a:t>Portend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 clear sky generally </a:t>
            </a:r>
            <a:r>
              <a:rPr lang="en-US" sz="3200" b="1" dirty="0" smtClean="0">
                <a:solidFill>
                  <a:srgbClr val="C00000"/>
                </a:solidFill>
              </a:rPr>
              <a:t>bodes</a:t>
            </a:r>
            <a:r>
              <a:rPr lang="en-US" sz="3200" dirty="0" smtClean="0">
                <a:solidFill>
                  <a:srgbClr val="C00000"/>
                </a:solidFill>
              </a:rPr>
              <a:t> fair weather for the next few days.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Counterfeit</a:t>
            </a:r>
          </a:p>
          <a:p>
            <a:r>
              <a:rPr lang="en-US" dirty="0" smtClean="0"/>
              <a:t>Not authentic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000" dirty="0" smtClean="0">
                <a:solidFill>
                  <a:srgbClr val="C00000"/>
                </a:solidFill>
              </a:rPr>
              <a:t>The plan of doubling the money in six months was a </a:t>
            </a:r>
            <a:r>
              <a:rPr lang="en-US" sz="3000" b="1" dirty="0" smtClean="0">
                <a:solidFill>
                  <a:srgbClr val="C00000"/>
                </a:solidFill>
              </a:rPr>
              <a:t>bogus</a:t>
            </a:r>
            <a:r>
              <a:rPr lang="en-US" sz="3000" dirty="0" smtClean="0">
                <a:solidFill>
                  <a:srgbClr val="C00000"/>
                </a:solidFill>
              </a:rPr>
              <a:t> one and many people lost money by investing in it.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bohemian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Unconventional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His attire is completely </a:t>
            </a:r>
            <a:r>
              <a:rPr lang="en-US" sz="3200" b="1" dirty="0" smtClean="0">
                <a:solidFill>
                  <a:srgbClr val="C00000"/>
                </a:solidFill>
              </a:rPr>
              <a:t>bohemian</a:t>
            </a:r>
            <a:r>
              <a:rPr lang="en-US" sz="3200" dirty="0" smtClean="0">
                <a:solidFill>
                  <a:srgbClr val="C00000"/>
                </a:solidFill>
              </a:rPr>
              <a:t> and consists of mainly skirts, shirts and bead necklaces.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boisterous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Violent</a:t>
            </a:r>
          </a:p>
          <a:p>
            <a:r>
              <a:rPr lang="en-US" dirty="0" smtClean="0"/>
              <a:t>Rough</a:t>
            </a:r>
          </a:p>
          <a:p>
            <a:r>
              <a:rPr lang="en-US" dirty="0" smtClean="0"/>
              <a:t>Noisy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audience at the concert turned </a:t>
            </a:r>
            <a:r>
              <a:rPr lang="en-US" sz="3200" b="1" dirty="0" smtClean="0">
                <a:solidFill>
                  <a:srgbClr val="C00000"/>
                </a:solidFill>
              </a:rPr>
              <a:t>boisterous</a:t>
            </a:r>
            <a:r>
              <a:rPr lang="en-US" sz="3200" dirty="0" smtClean="0">
                <a:solidFill>
                  <a:srgbClr val="C00000"/>
                </a:solidFill>
              </a:rPr>
              <a:t> towards the end, forcing the singer to stop his performance.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Reinforce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To </a:t>
            </a:r>
            <a:r>
              <a:rPr lang="en-US" sz="3200" b="1" dirty="0" smtClean="0">
                <a:solidFill>
                  <a:srgbClr val="C00000"/>
                </a:solidFill>
              </a:rPr>
              <a:t>bolster</a:t>
            </a:r>
            <a:r>
              <a:rPr lang="en-US" sz="3200" dirty="0" smtClean="0">
                <a:solidFill>
                  <a:srgbClr val="C00000"/>
                </a:solidFill>
              </a:rPr>
              <a:t> her son’s cricket skills, she bought him an expensive cricket kit so that he could learn to play well.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relieves pain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She got a little relief from her severe headache after applying some </a:t>
            </a:r>
            <a:r>
              <a:rPr lang="en-US" sz="3600" b="1" dirty="0" smtClean="0">
                <a:solidFill>
                  <a:srgbClr val="C00000"/>
                </a:solidFill>
              </a:rPr>
              <a:t>balm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 or dart off</a:t>
            </a:r>
          </a:p>
          <a:p>
            <a:r>
              <a:rPr lang="en-US" dirty="0" smtClean="0"/>
              <a:t>Fasten a door</a:t>
            </a:r>
          </a:p>
          <a:p>
            <a:r>
              <a:rPr lang="en-US" dirty="0" smtClean="0"/>
              <a:t>Gobble down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Anne saw the children </a:t>
            </a:r>
            <a:r>
              <a:rPr lang="en-US" sz="3600" b="1" dirty="0" smtClean="0">
                <a:solidFill>
                  <a:srgbClr val="C00000"/>
                </a:solidFill>
              </a:rPr>
              <a:t>bolt</a:t>
            </a:r>
            <a:r>
              <a:rPr lang="en-US" sz="3600" dirty="0" smtClean="0">
                <a:solidFill>
                  <a:srgbClr val="C00000"/>
                </a:solidFill>
              </a:rPr>
              <a:t> out of the door in a hurry to catch the </a:t>
            </a:r>
            <a:r>
              <a:rPr lang="en-US" sz="3600" dirty="0" err="1" smtClean="0">
                <a:solidFill>
                  <a:srgbClr val="C00000"/>
                </a:solidFill>
              </a:rPr>
              <a:t>schoolbus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bombardment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( as with missiles)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bombardment</a:t>
            </a:r>
            <a:r>
              <a:rPr lang="en-US" sz="3200" dirty="0" smtClean="0">
                <a:solidFill>
                  <a:srgbClr val="C00000"/>
                </a:solidFill>
              </a:rPr>
              <a:t> by the terrorists left the town completely destroyed, with hundreds of dead people lying on the roads.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bombastic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Pompous</a:t>
            </a:r>
          </a:p>
          <a:p>
            <a:r>
              <a:rPr lang="en-US" dirty="0" smtClean="0"/>
              <a:t>Using inflated language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Bertha’s </a:t>
            </a:r>
            <a:r>
              <a:rPr lang="en-US" sz="3200" dirty="0" err="1" smtClean="0">
                <a:solidFill>
                  <a:srgbClr val="C00000"/>
                </a:solidFill>
              </a:rPr>
              <a:t>behaviour</a:t>
            </a:r>
            <a:r>
              <a:rPr lang="en-US" sz="3200" dirty="0" smtClean="0">
                <a:solidFill>
                  <a:srgbClr val="C00000"/>
                </a:solidFill>
              </a:rPr>
              <a:t> at the party was so </a:t>
            </a:r>
            <a:r>
              <a:rPr lang="en-US" sz="3200" b="1" dirty="0" smtClean="0">
                <a:solidFill>
                  <a:srgbClr val="C00000"/>
                </a:solidFill>
              </a:rPr>
              <a:t>bombastic</a:t>
            </a:r>
            <a:r>
              <a:rPr lang="en-US" sz="3200" dirty="0" smtClean="0">
                <a:solidFill>
                  <a:srgbClr val="C00000"/>
                </a:solidFill>
              </a:rPr>
              <a:t> that we felt like leaving the party in disgust.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</a:p>
          <a:p>
            <a:r>
              <a:rPr lang="en-US" dirty="0" smtClean="0"/>
              <a:t>Benefit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His decision to stay off desserts appeared to be a </a:t>
            </a:r>
            <a:r>
              <a:rPr lang="en-US" b="1" dirty="0" smtClean="0">
                <a:solidFill>
                  <a:srgbClr val="C00000"/>
                </a:solidFill>
              </a:rPr>
              <a:t>boon</a:t>
            </a:r>
            <a:r>
              <a:rPr lang="en-US" dirty="0" smtClean="0">
                <a:solidFill>
                  <a:srgbClr val="C00000"/>
                </a:solidFill>
              </a:rPr>
              <a:t> now as recently he was diagnosed with diabetes and advised to stop consuming sugar.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boorish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Rude</a:t>
            </a:r>
          </a:p>
          <a:p>
            <a:r>
              <a:rPr lang="en-US" dirty="0" smtClean="0"/>
              <a:t>Insensitive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   Though the student was constantly interrupting the teacher, she calmly continued teaching the lesson as she was accustomed to his </a:t>
            </a:r>
            <a:r>
              <a:rPr lang="en-US" sz="3000" b="1" dirty="0" smtClean="0">
                <a:solidFill>
                  <a:srgbClr val="C00000"/>
                </a:solidFill>
              </a:rPr>
              <a:t>boorish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behaviour</a:t>
            </a:r>
            <a:r>
              <a:rPr lang="en-US" sz="3000" dirty="0" smtClean="0">
                <a:solidFill>
                  <a:srgbClr val="C00000"/>
                </a:solidFill>
              </a:rPr>
              <a:t>.</a:t>
            </a:r>
            <a:endParaRPr lang="en-IN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bouillon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beef soup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His mother made him a bowl of </a:t>
            </a:r>
            <a:r>
              <a:rPr lang="en-US" sz="3200" b="1" dirty="0" smtClean="0">
                <a:solidFill>
                  <a:srgbClr val="C00000"/>
                </a:solidFill>
              </a:rPr>
              <a:t>bouillon</a:t>
            </a:r>
            <a:r>
              <a:rPr lang="en-US" sz="3200" dirty="0" smtClean="0">
                <a:solidFill>
                  <a:srgbClr val="C00000"/>
                </a:solidFill>
              </a:rPr>
              <a:t> when he came home after attending the training camp for one month.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bountiful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Generous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Nature is </a:t>
            </a:r>
            <a:r>
              <a:rPr lang="en-US" sz="3200" b="1" dirty="0" smtClean="0">
                <a:solidFill>
                  <a:srgbClr val="C00000"/>
                </a:solidFill>
              </a:rPr>
              <a:t>bountiful</a:t>
            </a:r>
            <a:r>
              <a:rPr lang="en-US" sz="3200" dirty="0" smtClean="0">
                <a:solidFill>
                  <a:srgbClr val="C00000"/>
                </a:solidFill>
              </a:rPr>
              <a:t> in her gifts, only we fail to appreciate and conserve them with care.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bourgeois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class</a:t>
            </a:r>
          </a:p>
          <a:p>
            <a:r>
              <a:rPr lang="en-US" dirty="0" smtClean="0"/>
              <a:t>Selfishly materialistic</a:t>
            </a:r>
          </a:p>
          <a:p>
            <a:r>
              <a:rPr lang="en-US" dirty="0" smtClean="0"/>
              <a:t>Dully conventional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As the party was organized by high society people, they resented having </a:t>
            </a:r>
            <a:r>
              <a:rPr lang="en-US" sz="3200" b="1" dirty="0" smtClean="0">
                <a:solidFill>
                  <a:srgbClr val="C00000"/>
                </a:solidFill>
              </a:rPr>
              <a:t>bourgeois</a:t>
            </a:r>
            <a:r>
              <a:rPr lang="en-US" sz="3200" dirty="0" smtClean="0">
                <a:solidFill>
                  <a:srgbClr val="C00000"/>
                </a:solidFill>
              </a:rPr>
              <a:t> families on their guest list.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bovine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Cow like</a:t>
            </a:r>
          </a:p>
          <a:p>
            <a:r>
              <a:rPr lang="en-US" dirty="0" smtClean="0"/>
              <a:t>Placid and dull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Kathy’s </a:t>
            </a:r>
            <a:r>
              <a:rPr lang="en-US" sz="3200" b="1" dirty="0" smtClean="0">
                <a:solidFill>
                  <a:srgbClr val="C00000"/>
                </a:solidFill>
              </a:rPr>
              <a:t>bovine</a:t>
            </a:r>
            <a:r>
              <a:rPr lang="en-US" sz="3200" dirty="0" smtClean="0">
                <a:solidFill>
                  <a:srgbClr val="C00000"/>
                </a:solidFill>
              </a:rPr>
              <a:t> attitude made her uninteresting to her friends, who slowly drifted apart. 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bowdlerize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257560"/>
          </a:xfrm>
        </p:spPr>
        <p:txBody>
          <a:bodyPr/>
          <a:lstStyle/>
          <a:p>
            <a:r>
              <a:rPr lang="en-US" dirty="0" smtClean="0"/>
              <a:t>Remove parts of a written work that might offend people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Diane was very upset with her publisher as he had </a:t>
            </a:r>
            <a:r>
              <a:rPr lang="en-US" b="1" dirty="0" smtClean="0">
                <a:solidFill>
                  <a:srgbClr val="C00000"/>
                </a:solidFill>
              </a:rPr>
              <a:t>bowdlerized</a:t>
            </a:r>
            <a:r>
              <a:rPr lang="en-US" dirty="0" smtClean="0">
                <a:solidFill>
                  <a:srgbClr val="C00000"/>
                </a:solidFill>
              </a:rPr>
              <a:t> her novel to such an extent that the story had many loopholes, leaving too much for explanation.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balmy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</a:t>
            </a:r>
          </a:p>
          <a:p>
            <a:r>
              <a:rPr lang="en-US" dirty="0" smtClean="0"/>
              <a:t>Fragrant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balmy</a:t>
            </a:r>
            <a:r>
              <a:rPr lang="en-US" sz="3600" dirty="0" smtClean="0">
                <a:solidFill>
                  <a:srgbClr val="C00000"/>
                </a:solidFill>
              </a:rPr>
              <a:t> weather was perfectly suitable for a full day picnic.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boycott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Refrain from buying or using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The workers decided to </a:t>
            </a:r>
            <a:r>
              <a:rPr lang="en-US" b="1" dirty="0" smtClean="0">
                <a:solidFill>
                  <a:srgbClr val="C00000"/>
                </a:solidFill>
              </a:rPr>
              <a:t>boycott </a:t>
            </a:r>
            <a:r>
              <a:rPr lang="en-US" dirty="0" smtClean="0">
                <a:solidFill>
                  <a:srgbClr val="C00000"/>
                </a:solidFill>
              </a:rPr>
              <a:t>the free lunch facility provided at the factory until they got a raise in their salaries.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Somewhat saline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Due to some technical problem, the tap water turned </a:t>
            </a:r>
            <a:r>
              <a:rPr lang="en-US" sz="3200" b="1" dirty="0" smtClean="0">
                <a:solidFill>
                  <a:srgbClr val="C00000"/>
                </a:solidFill>
              </a:rPr>
              <a:t>brackish</a:t>
            </a:r>
            <a:r>
              <a:rPr lang="en-US" sz="3200" dirty="0" smtClean="0">
                <a:solidFill>
                  <a:srgbClr val="C00000"/>
                </a:solidFill>
              </a:rPr>
              <a:t> and unfit for drinking.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braggadocio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Boasting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Fed up of Sarah’s </a:t>
            </a:r>
            <a:r>
              <a:rPr lang="en-US" sz="3200" b="1" dirty="0" smtClean="0">
                <a:solidFill>
                  <a:srgbClr val="C00000"/>
                </a:solidFill>
              </a:rPr>
              <a:t>braggadocio</a:t>
            </a:r>
            <a:r>
              <a:rPr lang="en-US" sz="3200" dirty="0" smtClean="0">
                <a:solidFill>
                  <a:srgbClr val="C00000"/>
                </a:solidFill>
              </a:rPr>
              <a:t>, her classmates avoided her and stopped inviting her for any parties or meetings.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braggart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Boaster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Jenny is such a </a:t>
            </a:r>
            <a:r>
              <a:rPr lang="en-US" sz="3200" b="1" dirty="0" smtClean="0">
                <a:solidFill>
                  <a:srgbClr val="C00000"/>
                </a:solidFill>
              </a:rPr>
              <a:t>braggart</a:t>
            </a:r>
            <a:r>
              <a:rPr lang="en-US" sz="3200" dirty="0" smtClean="0">
                <a:solidFill>
                  <a:srgbClr val="C00000"/>
                </a:solidFill>
              </a:rPr>
              <a:t> that once she claimed to be the owner of the Eiffel Tower.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around</a:t>
            </a:r>
          </a:p>
          <a:p>
            <a:r>
              <a:rPr lang="en-US" dirty="0" smtClean="0"/>
              <a:t>Flourish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Tim was so excited about playing King Arthur in the school play that he </a:t>
            </a:r>
            <a:r>
              <a:rPr lang="en-US" sz="3200" b="1" dirty="0" smtClean="0">
                <a:solidFill>
                  <a:srgbClr val="C00000"/>
                </a:solidFill>
              </a:rPr>
              <a:t>brandished</a:t>
            </a:r>
            <a:r>
              <a:rPr lang="en-US" sz="3200" dirty="0" smtClean="0">
                <a:solidFill>
                  <a:srgbClr val="C00000"/>
                </a:solidFill>
              </a:rPr>
              <a:t> his fake sword all day at home.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bravado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Swagger</a:t>
            </a:r>
          </a:p>
          <a:p>
            <a:r>
              <a:rPr lang="en-US" dirty="0" smtClean="0"/>
              <a:t>Assumed air of defiance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Though John put up an act of </a:t>
            </a:r>
            <a:r>
              <a:rPr lang="en-US" sz="3200" b="1" dirty="0" smtClean="0">
                <a:solidFill>
                  <a:srgbClr val="C00000"/>
                </a:solidFill>
              </a:rPr>
              <a:t>bravado</a:t>
            </a:r>
            <a:r>
              <a:rPr lang="en-US" sz="3200" dirty="0" smtClean="0">
                <a:solidFill>
                  <a:srgbClr val="C00000"/>
                </a:solidFill>
              </a:rPr>
              <a:t>, he was afraid of staying alone at night in the abandoned castle.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brawn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strength</a:t>
            </a:r>
          </a:p>
          <a:p>
            <a:r>
              <a:rPr lang="en-US" dirty="0" smtClean="0"/>
              <a:t>Sturdiness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male models usually sport a</a:t>
            </a:r>
            <a:r>
              <a:rPr lang="en-US" sz="3200" b="1" dirty="0" smtClean="0">
                <a:solidFill>
                  <a:srgbClr val="C00000"/>
                </a:solidFill>
              </a:rPr>
              <a:t> brawny </a:t>
            </a:r>
            <a:r>
              <a:rPr lang="en-US" sz="3200" dirty="0" smtClean="0">
                <a:solidFill>
                  <a:srgbClr val="C00000"/>
                </a:solidFill>
              </a:rPr>
              <a:t>look, inspiring the youth to remain fit and healthy.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Insolent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Fiona has grown up to be so </a:t>
            </a:r>
            <a:r>
              <a:rPr lang="en-US" sz="3200" b="1" dirty="0" smtClean="0">
                <a:solidFill>
                  <a:srgbClr val="C00000"/>
                </a:solidFill>
              </a:rPr>
              <a:t>brazen</a:t>
            </a:r>
            <a:r>
              <a:rPr lang="en-US" sz="3200" dirty="0" smtClean="0">
                <a:solidFill>
                  <a:srgbClr val="C00000"/>
                </a:solidFill>
              </a:rPr>
              <a:t> that she has become an embarrassment to the family.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200" dirty="0" smtClean="0"/>
              <a:t>Breaking of contract or duty</a:t>
            </a:r>
          </a:p>
          <a:p>
            <a:r>
              <a:rPr lang="en-US" sz="5200" dirty="0" smtClean="0"/>
              <a:t>Fissure</a:t>
            </a:r>
          </a:p>
          <a:p>
            <a:r>
              <a:rPr lang="en-US" sz="5200" dirty="0" smtClean="0"/>
              <a:t>Gap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There are some unwritten norms followed in the society which should never be</a:t>
            </a:r>
            <a:r>
              <a:rPr lang="en-US" sz="3200" b="1" dirty="0" smtClean="0">
                <a:solidFill>
                  <a:srgbClr val="C00000"/>
                </a:solidFill>
              </a:rPr>
              <a:t> breached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Conciseness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Despite the</a:t>
            </a:r>
            <a:r>
              <a:rPr lang="en-US" sz="3200" b="1" dirty="0" smtClean="0">
                <a:solidFill>
                  <a:srgbClr val="C00000"/>
                </a:solidFill>
              </a:rPr>
              <a:t> brevity </a:t>
            </a:r>
            <a:r>
              <a:rPr lang="en-US" sz="3200" dirty="0" smtClean="0">
                <a:solidFill>
                  <a:srgbClr val="C00000"/>
                </a:solidFill>
              </a:rPr>
              <a:t>of the essay, the student had aptly discussed the topic and hence scored well.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banal</a:t>
            </a:r>
            <a:endParaRPr lang="en-IN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Hackneyed</a:t>
            </a:r>
          </a:p>
          <a:p>
            <a:r>
              <a:rPr lang="en-US" sz="6000" dirty="0" smtClean="0"/>
              <a:t>Commonplace</a:t>
            </a:r>
          </a:p>
          <a:p>
            <a:r>
              <a:rPr lang="en-US" sz="6000" dirty="0" smtClean="0"/>
              <a:t>Lacking originality</a:t>
            </a:r>
            <a:endParaRPr lang="en-IN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over-stretched comic situations and dialogues made the film </a:t>
            </a:r>
            <a:r>
              <a:rPr lang="en-US" sz="3200" b="1" dirty="0" smtClean="0">
                <a:solidFill>
                  <a:srgbClr val="C00000"/>
                </a:solidFill>
              </a:rPr>
              <a:t>banal</a:t>
            </a:r>
            <a:r>
              <a:rPr lang="en-US" sz="3200" dirty="0" smtClean="0">
                <a:solidFill>
                  <a:srgbClr val="C00000"/>
                </a:solidFill>
              </a:rPr>
              <a:t> and hence, a flop.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brindled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Tawny or </a:t>
            </a:r>
            <a:r>
              <a:rPr lang="en-US" dirty="0" err="1" smtClean="0"/>
              <a:t>greyish</a:t>
            </a:r>
            <a:r>
              <a:rPr lang="en-US" dirty="0" smtClean="0"/>
              <a:t> with streaks or spots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Vincent was known in the </a:t>
            </a:r>
            <a:r>
              <a:rPr lang="en-US" sz="3200" dirty="0" err="1" smtClean="0">
                <a:solidFill>
                  <a:srgbClr val="C00000"/>
                </a:solidFill>
              </a:rPr>
              <a:t>neighbourhood</a:t>
            </a:r>
            <a:r>
              <a:rPr lang="en-US" sz="3200" dirty="0" smtClean="0">
                <a:solidFill>
                  <a:srgbClr val="C00000"/>
                </a:solidFill>
              </a:rPr>
              <a:t> as the owner of the </a:t>
            </a:r>
            <a:r>
              <a:rPr lang="en-US" sz="3200" b="1" dirty="0" smtClean="0">
                <a:solidFill>
                  <a:srgbClr val="C00000"/>
                </a:solidFill>
              </a:rPr>
              <a:t>brindled</a:t>
            </a:r>
            <a:r>
              <a:rPr lang="en-US" sz="3200" dirty="0" smtClean="0">
                <a:solidFill>
                  <a:srgbClr val="C00000"/>
                </a:solidFill>
              </a:rPr>
              <a:t> cat.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bristling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like bristles</a:t>
            </a:r>
          </a:p>
          <a:p>
            <a:r>
              <a:rPr lang="en-US" dirty="0" smtClean="0"/>
              <a:t>Showing irritation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When Jerry reached home late, his wife was waiting at the door, </a:t>
            </a:r>
            <a:r>
              <a:rPr lang="en-US" sz="3200" b="1" dirty="0" smtClean="0">
                <a:solidFill>
                  <a:srgbClr val="C00000"/>
                </a:solidFill>
              </a:rPr>
              <a:t>bristling</a:t>
            </a:r>
            <a:r>
              <a:rPr lang="en-US" sz="3200" dirty="0" smtClean="0">
                <a:solidFill>
                  <a:srgbClr val="C00000"/>
                </a:solidFill>
              </a:rPr>
              <a:t> with anger.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brittle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r>
              <a:rPr lang="en-US" dirty="0" smtClean="0"/>
              <a:t>Easily broken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She was cleaning the </a:t>
            </a:r>
            <a:r>
              <a:rPr lang="en-US" sz="3200" b="1" dirty="0" smtClean="0">
                <a:solidFill>
                  <a:srgbClr val="C00000"/>
                </a:solidFill>
              </a:rPr>
              <a:t>brittle</a:t>
            </a:r>
            <a:r>
              <a:rPr lang="en-US" sz="3200" dirty="0" smtClean="0">
                <a:solidFill>
                  <a:srgbClr val="C00000"/>
                </a:solidFill>
              </a:rPr>
              <a:t> vase when it accidentally fell down and broke.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Arthur was reluctant to</a:t>
            </a:r>
            <a:r>
              <a:rPr lang="en-US" sz="3200" b="1" dirty="0" smtClean="0">
                <a:solidFill>
                  <a:srgbClr val="C00000"/>
                </a:solidFill>
              </a:rPr>
              <a:t> broach </a:t>
            </a:r>
            <a:r>
              <a:rPr lang="en-US" sz="3200" dirty="0" smtClean="0">
                <a:solidFill>
                  <a:srgbClr val="C00000"/>
                </a:solidFill>
              </a:rPr>
              <a:t>the subject of selling the house to his children due to financial problems.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brocade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Rich, figured fabric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Cindy loved the white wedding gown with gold </a:t>
            </a:r>
            <a:r>
              <a:rPr lang="en-US" sz="3200" b="1" dirty="0" smtClean="0">
                <a:solidFill>
                  <a:srgbClr val="C00000"/>
                </a:solidFill>
              </a:rPr>
              <a:t>brocade</a:t>
            </a:r>
            <a:r>
              <a:rPr lang="en-US" sz="3200" dirty="0" smtClean="0">
                <a:solidFill>
                  <a:srgbClr val="C00000"/>
                </a:solidFill>
              </a:rPr>
              <a:t> and immediately bought it for herself.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brochure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Pamphlet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brochure</a:t>
            </a:r>
            <a:r>
              <a:rPr lang="en-US" sz="3200" dirty="0" smtClean="0">
                <a:solidFill>
                  <a:srgbClr val="C00000"/>
                </a:solidFill>
              </a:rPr>
              <a:t> of an old age home came in the post and Peter decided to send them a </a:t>
            </a:r>
            <a:r>
              <a:rPr lang="en-US" sz="3200" dirty="0" err="1" smtClean="0">
                <a:solidFill>
                  <a:srgbClr val="C00000"/>
                </a:solidFill>
              </a:rPr>
              <a:t>cheque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Ornamental clasp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</a:t>
            </a:r>
            <a:r>
              <a:rPr lang="en-US" sz="3200" b="1" dirty="0" smtClean="0">
                <a:solidFill>
                  <a:srgbClr val="C00000"/>
                </a:solidFill>
              </a:rPr>
              <a:t>brooch</a:t>
            </a:r>
            <a:r>
              <a:rPr lang="en-US" sz="3200" dirty="0" smtClean="0">
                <a:solidFill>
                  <a:srgbClr val="C00000"/>
                </a:solidFill>
              </a:rPr>
              <a:t> Samantha wore was a family heirloom passed over through many generations.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Tolerate</a:t>
            </a:r>
          </a:p>
          <a:p>
            <a:r>
              <a:rPr lang="en-US" dirty="0" smtClean="0"/>
              <a:t>Endure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It was becoming increasingly difficult to </a:t>
            </a:r>
            <a:r>
              <a:rPr lang="en-US" sz="3200" b="1" dirty="0" smtClean="0">
                <a:solidFill>
                  <a:srgbClr val="C00000"/>
                </a:solidFill>
              </a:rPr>
              <a:t>brook</a:t>
            </a:r>
            <a:r>
              <a:rPr lang="en-US" sz="3200" dirty="0" smtClean="0">
                <a:solidFill>
                  <a:srgbClr val="C00000"/>
                </a:solidFill>
              </a:rPr>
              <a:t> the outlandish </a:t>
            </a:r>
            <a:r>
              <a:rPr lang="en-US" sz="3200" dirty="0" err="1" smtClean="0">
                <a:solidFill>
                  <a:srgbClr val="C00000"/>
                </a:solidFill>
              </a:rPr>
              <a:t>behaviour</a:t>
            </a:r>
            <a:r>
              <a:rPr lang="en-US" sz="3200" dirty="0" smtClean="0">
                <a:solidFill>
                  <a:srgbClr val="C00000"/>
                </a:solidFill>
              </a:rPr>
              <a:t> of Kim.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browbeat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Bully</a:t>
            </a:r>
          </a:p>
          <a:p>
            <a:r>
              <a:rPr lang="en-US" dirty="0" smtClean="0"/>
              <a:t>Intimidate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Henry is a brave child and it is not easy to </a:t>
            </a:r>
            <a:r>
              <a:rPr lang="en-US" sz="3200" b="1" dirty="0" smtClean="0">
                <a:solidFill>
                  <a:srgbClr val="C00000"/>
                </a:solidFill>
              </a:rPr>
              <a:t>browbeat</a:t>
            </a:r>
            <a:r>
              <a:rPr lang="en-US" sz="3200" dirty="0" smtClean="0">
                <a:solidFill>
                  <a:srgbClr val="C00000"/>
                </a:solidFill>
              </a:rPr>
              <a:t> him.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Graze</a:t>
            </a:r>
          </a:p>
          <a:p>
            <a:r>
              <a:rPr lang="en-US" dirty="0" smtClean="0"/>
              <a:t>Skim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Violet always likes to </a:t>
            </a:r>
            <a:r>
              <a:rPr lang="en-US" sz="3200" b="1" dirty="0" smtClean="0">
                <a:solidFill>
                  <a:srgbClr val="C00000"/>
                </a:solidFill>
              </a:rPr>
              <a:t>browse </a:t>
            </a:r>
            <a:r>
              <a:rPr lang="en-US" sz="3200" dirty="0" smtClean="0">
                <a:solidFill>
                  <a:srgbClr val="C00000"/>
                </a:solidFill>
              </a:rPr>
              <a:t>through a book before buying 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bandy</a:t>
            </a:r>
            <a:endParaRPr lang="en-IN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Discuss lightly</a:t>
            </a:r>
          </a:p>
          <a:p>
            <a:r>
              <a:rPr lang="en-US" sz="6000" dirty="0" smtClean="0"/>
              <a:t>Exchange blows or words</a:t>
            </a:r>
            <a:endParaRPr lang="en-IN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They </a:t>
            </a:r>
            <a:r>
              <a:rPr lang="en-US" sz="3600" b="1" dirty="0" smtClean="0">
                <a:solidFill>
                  <a:srgbClr val="C00000"/>
                </a:solidFill>
              </a:rPr>
              <a:t>bandied</a:t>
            </a:r>
            <a:r>
              <a:rPr lang="en-US" sz="3600" dirty="0" smtClean="0">
                <a:solidFill>
                  <a:srgbClr val="C00000"/>
                </a:solidFill>
              </a:rPr>
              <a:t> around the difficult situation.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impact or shock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In case of any quarrel between them, Brenda always has to bear the</a:t>
            </a:r>
            <a:r>
              <a:rPr lang="en-US" sz="3200" b="1" dirty="0" smtClean="0">
                <a:solidFill>
                  <a:srgbClr val="C00000"/>
                </a:solidFill>
              </a:rPr>
              <a:t> brunt </a:t>
            </a:r>
            <a:r>
              <a:rPr lang="en-US" dirty="0" smtClean="0">
                <a:solidFill>
                  <a:srgbClr val="C00000"/>
                </a:solidFill>
              </a:rPr>
              <a:t>and </a:t>
            </a:r>
            <a:r>
              <a:rPr lang="en-US" dirty="0" err="1" smtClean="0">
                <a:solidFill>
                  <a:srgbClr val="C00000"/>
                </a:solidFill>
              </a:rPr>
              <a:t>apologise</a:t>
            </a:r>
            <a:r>
              <a:rPr lang="en-US" dirty="0" smtClean="0">
                <a:solidFill>
                  <a:srgbClr val="C00000"/>
                </a:solidFill>
              </a:rPr>
              <a:t> even when not wrong.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brusque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Blunt</a:t>
            </a:r>
          </a:p>
          <a:p>
            <a:r>
              <a:rPr lang="en-US" dirty="0" smtClean="0"/>
              <a:t>Abrupt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Her </a:t>
            </a:r>
            <a:r>
              <a:rPr lang="en-US" sz="3200" b="1" dirty="0" smtClean="0">
                <a:solidFill>
                  <a:srgbClr val="C00000"/>
                </a:solidFill>
              </a:rPr>
              <a:t>brusque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behaviour</a:t>
            </a:r>
            <a:r>
              <a:rPr lang="en-US" sz="3200" dirty="0" smtClean="0">
                <a:solidFill>
                  <a:srgbClr val="C00000"/>
                </a:solidFill>
              </a:rPr>
              <a:t> does not make her qualified to be in a job  which requires good public relations skills.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buccaneer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Pirate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In old times, the ships carrying goods had to face </a:t>
            </a:r>
            <a:r>
              <a:rPr lang="en-US" sz="3200" b="1" dirty="0" smtClean="0">
                <a:solidFill>
                  <a:srgbClr val="C00000"/>
                </a:solidFill>
              </a:rPr>
              <a:t>buccaneers</a:t>
            </a:r>
            <a:r>
              <a:rPr lang="en-US" sz="3200" dirty="0" smtClean="0">
                <a:solidFill>
                  <a:srgbClr val="C00000"/>
                </a:solidFill>
              </a:rPr>
              <a:t> occasionally and were needed to be adequately prepared to put up a fight.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bucolic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Rustic</a:t>
            </a:r>
          </a:p>
          <a:p>
            <a:r>
              <a:rPr lang="en-US" dirty="0" smtClean="0"/>
              <a:t>Pastoral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Mr. Nelson is a </a:t>
            </a:r>
            <a:r>
              <a:rPr lang="en-US" sz="3200" b="1" dirty="0" smtClean="0">
                <a:solidFill>
                  <a:srgbClr val="C00000"/>
                </a:solidFill>
              </a:rPr>
              <a:t>bucolic</a:t>
            </a:r>
            <a:r>
              <a:rPr lang="en-US" sz="3200" dirty="0" smtClean="0">
                <a:solidFill>
                  <a:srgbClr val="C00000"/>
                </a:solidFill>
              </a:rPr>
              <a:t> man, always remembering his days as a boy when he worked at a ranch.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Slap</a:t>
            </a:r>
          </a:p>
          <a:p>
            <a:r>
              <a:rPr lang="en-US" dirty="0" smtClean="0"/>
              <a:t>Batter</a:t>
            </a:r>
          </a:p>
          <a:p>
            <a:r>
              <a:rPr lang="en-US" dirty="0" smtClean="0"/>
              <a:t>Knock about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When Tim misbehaved with Olga, she got up to </a:t>
            </a:r>
            <a:r>
              <a:rPr lang="en-US" sz="3200" b="1" dirty="0" smtClean="0">
                <a:solidFill>
                  <a:srgbClr val="C00000"/>
                </a:solidFill>
              </a:rPr>
              <a:t>buffet</a:t>
            </a:r>
            <a:r>
              <a:rPr lang="en-US" sz="3200" dirty="0" smtClean="0">
                <a:solidFill>
                  <a:srgbClr val="C00000"/>
                </a:solidFill>
              </a:rPr>
              <a:t> him but stopped when she realized that he was drunk and decided to call the police.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buffoonery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Clowning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professor refused to tolerate any </a:t>
            </a:r>
            <a:r>
              <a:rPr lang="en-US" sz="3200" b="1" dirty="0" smtClean="0">
                <a:solidFill>
                  <a:srgbClr val="C00000"/>
                </a:solidFill>
              </a:rPr>
              <a:t>buffoonery</a:t>
            </a:r>
            <a:r>
              <a:rPr lang="en-US" sz="3200" dirty="0" smtClean="0">
                <a:solidFill>
                  <a:srgbClr val="C00000"/>
                </a:solidFill>
              </a:rPr>
              <a:t> in the class and expelled the miscreants.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bugaboo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Bugbear</a:t>
            </a:r>
          </a:p>
          <a:p>
            <a:r>
              <a:rPr lang="en-US" dirty="0" smtClean="0"/>
              <a:t>Object of baseless terror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Mother tried to convince Twinkle that her fears were </a:t>
            </a:r>
            <a:r>
              <a:rPr lang="en-US" sz="3200" b="1" dirty="0" smtClean="0">
                <a:solidFill>
                  <a:srgbClr val="C00000"/>
                </a:solidFill>
              </a:rPr>
              <a:t>bugaboo</a:t>
            </a:r>
            <a:r>
              <a:rPr lang="en-US" sz="3200" dirty="0" smtClean="0">
                <a:solidFill>
                  <a:srgbClr val="C00000"/>
                </a:solidFill>
              </a:rPr>
              <a:t> and put her to sleep by singing a lullaby.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and silver in the form of bars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 earned a lot of money by trading in </a:t>
            </a:r>
            <a:r>
              <a:rPr lang="en-US" sz="3200" b="1" dirty="0" smtClean="0">
                <a:solidFill>
                  <a:srgbClr val="C00000"/>
                </a:solidFill>
              </a:rPr>
              <a:t>bullion </a:t>
            </a:r>
            <a:r>
              <a:rPr lang="en-US" sz="3200" dirty="0" smtClean="0">
                <a:solidFill>
                  <a:srgbClr val="C00000"/>
                </a:solidFill>
              </a:rPr>
              <a:t>when the price of gold and silver skyrocketed.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bulwark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Earthwork or other strong defense</a:t>
            </a:r>
          </a:p>
          <a:p>
            <a:r>
              <a:rPr lang="en-US" dirty="0" smtClean="0"/>
              <a:t>Person who defends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At the time of  a street fight, Bertie protected his younger brother as a </a:t>
            </a:r>
            <a:r>
              <a:rPr lang="en-US" sz="3200" b="1" dirty="0" smtClean="0">
                <a:solidFill>
                  <a:srgbClr val="C00000"/>
                </a:solidFill>
              </a:rPr>
              <a:t>bulwark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bungle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Spoil by clumsy </a:t>
            </a:r>
            <a:r>
              <a:rPr lang="en-US" dirty="0" err="1" smtClean="0"/>
              <a:t>behaviour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She </a:t>
            </a:r>
            <a:r>
              <a:rPr lang="en-US" sz="3200" b="1" dirty="0" smtClean="0">
                <a:solidFill>
                  <a:srgbClr val="C00000"/>
                </a:solidFill>
              </a:rPr>
              <a:t>bungled</a:t>
            </a:r>
            <a:r>
              <a:rPr lang="en-US" sz="3200" dirty="0" smtClean="0">
                <a:solidFill>
                  <a:srgbClr val="C00000"/>
                </a:solidFill>
              </a:rPr>
              <a:t> the whole plan by blurting out everything to the whole class.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of ruin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Whether a particular invention is a boon or a </a:t>
            </a:r>
            <a:r>
              <a:rPr lang="en-US" sz="3200" b="1" dirty="0" smtClean="0">
                <a:solidFill>
                  <a:srgbClr val="C00000"/>
                </a:solidFill>
              </a:rPr>
              <a:t>bane</a:t>
            </a:r>
            <a:r>
              <a:rPr lang="en-US" sz="3200" dirty="0" smtClean="0">
                <a:solidFill>
                  <a:srgbClr val="C00000"/>
                </a:solidFill>
              </a:rPr>
              <a:t>, entirely depends on the judicious use of it.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buoyant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float</a:t>
            </a:r>
          </a:p>
          <a:p>
            <a:r>
              <a:rPr lang="en-US" dirty="0" smtClean="0"/>
              <a:t>Cheerful and optimistic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Her</a:t>
            </a:r>
            <a:r>
              <a:rPr lang="en-US" sz="3200" b="1" dirty="0" smtClean="0">
                <a:solidFill>
                  <a:srgbClr val="C00000"/>
                </a:solidFill>
              </a:rPr>
              <a:t> buoyant </a:t>
            </a:r>
            <a:r>
              <a:rPr lang="en-US" sz="3200" dirty="0" smtClean="0">
                <a:solidFill>
                  <a:srgbClr val="C00000"/>
                </a:solidFill>
              </a:rPr>
              <a:t>nature helped her overcome the tragedy with a positive attitude.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by bureaus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In a </a:t>
            </a:r>
            <a:r>
              <a:rPr lang="en-US" sz="3200" b="1" dirty="0" smtClean="0">
                <a:solidFill>
                  <a:srgbClr val="C00000"/>
                </a:solidFill>
              </a:rPr>
              <a:t>bureaucracy</a:t>
            </a:r>
            <a:r>
              <a:rPr lang="en-US" sz="3200" dirty="0" smtClean="0">
                <a:solidFill>
                  <a:srgbClr val="C00000"/>
                </a:solidFill>
              </a:rPr>
              <a:t>, it becomes difficult to take decisions in a short time as lengthy procedures need to be followed for any action.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burgeon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 forth</a:t>
            </a:r>
          </a:p>
          <a:p>
            <a:r>
              <a:rPr lang="en-US" dirty="0" smtClean="0"/>
              <a:t>Send out buds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In spring, the plants </a:t>
            </a:r>
            <a:r>
              <a:rPr lang="en-US" sz="3200" b="1" dirty="0" smtClean="0">
                <a:solidFill>
                  <a:srgbClr val="C00000"/>
                </a:solidFill>
              </a:rPr>
              <a:t>burgeon</a:t>
            </a:r>
            <a:r>
              <a:rPr lang="en-US" sz="3200" dirty="0" smtClean="0">
                <a:solidFill>
                  <a:srgbClr val="C00000"/>
                </a:solidFill>
              </a:rPr>
              <a:t> with colorful buds and sweet fragrance.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burlesque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imitation that ridicules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actor was angered beyond control when a </a:t>
            </a:r>
            <a:r>
              <a:rPr lang="en-US" sz="3200" b="1" dirty="0" smtClean="0">
                <a:solidFill>
                  <a:srgbClr val="C00000"/>
                </a:solidFill>
              </a:rPr>
              <a:t>burlesque</a:t>
            </a:r>
            <a:r>
              <a:rPr lang="en-US" sz="3200" dirty="0" smtClean="0">
                <a:solidFill>
                  <a:srgbClr val="C00000"/>
                </a:solidFill>
              </a:rPr>
              <a:t> performance was enacted on stage, imitating him.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shiny by rubbing </a:t>
            </a:r>
          </a:p>
          <a:p>
            <a:r>
              <a:rPr lang="en-US" dirty="0" smtClean="0"/>
              <a:t>Polish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The copper and brass </a:t>
            </a:r>
            <a:r>
              <a:rPr lang="en-US" sz="3200" dirty="0" err="1" smtClean="0">
                <a:solidFill>
                  <a:srgbClr val="C00000"/>
                </a:solidFill>
              </a:rPr>
              <a:t>artefacts</a:t>
            </a:r>
            <a:r>
              <a:rPr lang="en-US" sz="3200" dirty="0" smtClean="0">
                <a:solidFill>
                  <a:srgbClr val="C00000"/>
                </a:solidFill>
              </a:rPr>
              <a:t> should be regularly </a:t>
            </a:r>
            <a:r>
              <a:rPr lang="en-US" sz="3200" b="1" dirty="0" smtClean="0">
                <a:solidFill>
                  <a:srgbClr val="C00000"/>
                </a:solidFill>
              </a:rPr>
              <a:t>burnished</a:t>
            </a:r>
            <a:r>
              <a:rPr lang="en-US" sz="3200" dirty="0" smtClean="0">
                <a:solidFill>
                  <a:srgbClr val="C00000"/>
                </a:solidFill>
              </a:rPr>
              <a:t> to maintain their sheen.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buttress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Prop 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In a court of law, all arguments need to be </a:t>
            </a:r>
            <a:r>
              <a:rPr lang="en-US" sz="3200" b="1" dirty="0" smtClean="0">
                <a:solidFill>
                  <a:srgbClr val="C00000"/>
                </a:solidFill>
              </a:rPr>
              <a:t>buttressed</a:t>
            </a:r>
            <a:r>
              <a:rPr lang="en-US" sz="3200" dirty="0" smtClean="0">
                <a:solidFill>
                  <a:srgbClr val="C00000"/>
                </a:solidFill>
              </a:rPr>
              <a:t> with proofs.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buxom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Full-blossomed</a:t>
            </a:r>
          </a:p>
          <a:p>
            <a:r>
              <a:rPr lang="en-US" dirty="0" smtClean="0"/>
              <a:t>Plump</a:t>
            </a:r>
          </a:p>
          <a:p>
            <a:r>
              <a:rPr lang="en-US" dirty="0" smtClean="0"/>
              <a:t>Jolly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 </a:t>
            </a:r>
            <a:r>
              <a:rPr lang="en-US" sz="3200" b="1" dirty="0" smtClean="0">
                <a:solidFill>
                  <a:srgbClr val="C00000"/>
                </a:solidFill>
              </a:rPr>
              <a:t>buxom </a:t>
            </a:r>
            <a:r>
              <a:rPr lang="en-US" sz="3200" dirty="0" smtClean="0">
                <a:solidFill>
                  <a:srgbClr val="C00000"/>
                </a:solidFill>
              </a:rPr>
              <a:t>lady confronted him when he entered the office without an appointment.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baneful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Destructive</a:t>
            </a:r>
          </a:p>
          <a:p>
            <a:r>
              <a:rPr lang="en-US" dirty="0" smtClean="0"/>
              <a:t>Causing ruin or death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</a:t>
            </a:r>
            <a:r>
              <a:rPr lang="en-US" sz="3600" b="1" dirty="0" smtClean="0">
                <a:solidFill>
                  <a:srgbClr val="C00000"/>
                </a:solidFill>
              </a:rPr>
              <a:t>baneful </a:t>
            </a:r>
            <a:r>
              <a:rPr lang="en-US" sz="3600" dirty="0" smtClean="0">
                <a:solidFill>
                  <a:srgbClr val="C00000"/>
                </a:solidFill>
              </a:rPr>
              <a:t>rains and flood caused many lives to lose.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bantering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Good-naturedly ridiculing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ceaseless </a:t>
            </a:r>
            <a:r>
              <a:rPr lang="en-US" sz="3200" b="1" dirty="0" smtClean="0">
                <a:solidFill>
                  <a:srgbClr val="C00000"/>
                </a:solidFill>
              </a:rPr>
              <a:t>bantering</a:t>
            </a:r>
            <a:r>
              <a:rPr lang="en-US" sz="3200" dirty="0" smtClean="0">
                <a:solidFill>
                  <a:srgbClr val="C00000"/>
                </a:solidFill>
              </a:rPr>
              <a:t> irritated Jane so much that she simply got up and left the party.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Sharp projection from fishhook etc.</a:t>
            </a:r>
          </a:p>
          <a:p>
            <a:r>
              <a:rPr lang="en-US" dirty="0" smtClean="0"/>
              <a:t>Pointed comment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Henry’s constant </a:t>
            </a:r>
            <a:r>
              <a:rPr lang="en-US" sz="3200" b="1" dirty="0" smtClean="0">
                <a:solidFill>
                  <a:srgbClr val="C00000"/>
                </a:solidFill>
              </a:rPr>
              <a:t>barbs</a:t>
            </a:r>
            <a:r>
              <a:rPr lang="en-US" sz="3200" dirty="0" smtClean="0">
                <a:solidFill>
                  <a:srgbClr val="C00000"/>
                </a:solidFill>
              </a:rPr>
              <a:t> about her recent failure in her exams disheartened Gina no end.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“</a:t>
            </a:r>
            <a:r>
              <a:rPr lang="en-US" sz="3200" dirty="0" err="1" smtClean="0">
                <a:solidFill>
                  <a:srgbClr val="C00000"/>
                </a:solidFill>
              </a:rPr>
              <a:t>Geetanjali</a:t>
            </a:r>
            <a:r>
              <a:rPr lang="en-US" sz="3200" dirty="0" smtClean="0">
                <a:solidFill>
                  <a:srgbClr val="C00000"/>
                </a:solidFill>
              </a:rPr>
              <a:t>” is an extensive and beautiful work of the famous bard, </a:t>
            </a:r>
            <a:r>
              <a:rPr lang="en-US" sz="3200" dirty="0" err="1" smtClean="0">
                <a:solidFill>
                  <a:srgbClr val="C00000"/>
                </a:solidFill>
              </a:rPr>
              <a:t>Rabindranath</a:t>
            </a:r>
            <a:r>
              <a:rPr lang="en-US" sz="3200" dirty="0" smtClean="0">
                <a:solidFill>
                  <a:srgbClr val="C00000"/>
                </a:solidFill>
              </a:rPr>
              <a:t> Tagore.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babble</a:t>
            </a:r>
            <a:endParaRPr lang="en-IN" sz="96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1"/>
                </a:solidFill>
              </a:rPr>
              <a:t>Chatter idly</a:t>
            </a:r>
            <a:endParaRPr lang="en-IN" sz="60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Diana loves to </a:t>
            </a:r>
            <a:r>
              <a:rPr lang="en-US" sz="3600" b="1" dirty="0" smtClean="0">
                <a:solidFill>
                  <a:srgbClr val="C00000"/>
                </a:solidFill>
              </a:rPr>
              <a:t>babble</a:t>
            </a:r>
            <a:r>
              <a:rPr lang="en-US" sz="3600" dirty="0" smtClean="0">
                <a:solidFill>
                  <a:srgbClr val="C00000"/>
                </a:solidFill>
              </a:rPr>
              <a:t> on her mobile phone with her friends.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barefaced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Shameless</a:t>
            </a:r>
          </a:p>
          <a:p>
            <a:r>
              <a:rPr lang="en-US" dirty="0" smtClean="0"/>
              <a:t>Bold</a:t>
            </a:r>
          </a:p>
          <a:p>
            <a:r>
              <a:rPr lang="en-US" dirty="0" smtClean="0"/>
              <a:t>Unconcealed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 was such a </a:t>
            </a:r>
            <a:r>
              <a:rPr lang="en-US" sz="3600" b="1" dirty="0" smtClean="0">
                <a:solidFill>
                  <a:srgbClr val="C00000"/>
                </a:solidFill>
              </a:rPr>
              <a:t>barefaced</a:t>
            </a:r>
            <a:r>
              <a:rPr lang="en-US" sz="3600" dirty="0" smtClean="0">
                <a:solidFill>
                  <a:srgbClr val="C00000"/>
                </a:solidFill>
              </a:rPr>
              <a:t> lie that it immediately got caught.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baroque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ornate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baroque</a:t>
            </a:r>
            <a:r>
              <a:rPr lang="en-US" sz="3600" dirty="0" smtClean="0">
                <a:solidFill>
                  <a:srgbClr val="C00000"/>
                </a:solidFill>
              </a:rPr>
              <a:t> architecture of the </a:t>
            </a:r>
            <a:r>
              <a:rPr lang="en-US" sz="3600" dirty="0" err="1" smtClean="0">
                <a:solidFill>
                  <a:srgbClr val="C00000"/>
                </a:solidFill>
              </a:rPr>
              <a:t>Taj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Mahal</a:t>
            </a:r>
            <a:r>
              <a:rPr lang="en-US" sz="3600" dirty="0" smtClean="0">
                <a:solidFill>
                  <a:srgbClr val="C00000"/>
                </a:solidFill>
              </a:rPr>
              <a:t> impressed the tourists greatly.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laid down by artillery fire</a:t>
            </a:r>
          </a:p>
          <a:p>
            <a:r>
              <a:rPr lang="en-US" dirty="0" smtClean="0"/>
              <a:t>Overwhelming profusion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After being released from the prison, the politician had to face a </a:t>
            </a:r>
            <a:r>
              <a:rPr lang="en-US" sz="3200" b="1" dirty="0" smtClean="0">
                <a:solidFill>
                  <a:srgbClr val="C00000"/>
                </a:solidFill>
              </a:rPr>
              <a:t>barrage </a:t>
            </a:r>
            <a:r>
              <a:rPr lang="en-US" sz="3200" dirty="0" smtClean="0">
                <a:solidFill>
                  <a:srgbClr val="C00000"/>
                </a:solidFill>
              </a:rPr>
              <a:t>of news reporters and cameras.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barrister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Counselor-at-law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Mr. Fox was appointed as the new </a:t>
            </a:r>
            <a:r>
              <a:rPr lang="en-US" sz="3600" b="1" dirty="0" smtClean="0">
                <a:solidFill>
                  <a:srgbClr val="C00000"/>
                </a:solidFill>
              </a:rPr>
              <a:t>barrister</a:t>
            </a:r>
            <a:r>
              <a:rPr lang="en-US" sz="3600" dirty="0" smtClean="0">
                <a:solidFill>
                  <a:srgbClr val="C00000"/>
                </a:solidFill>
              </a:rPr>
              <a:t> in Florida this year.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barterer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Dorothy turned down the marriage proposal of Steve when she came to know that he was a mere </a:t>
            </a:r>
            <a:r>
              <a:rPr lang="en-US" b="1" dirty="0" smtClean="0">
                <a:solidFill>
                  <a:srgbClr val="C00000"/>
                </a:solidFill>
              </a:rPr>
              <a:t>barterer</a:t>
            </a:r>
            <a:r>
              <a:rPr lang="en-US" dirty="0" smtClean="0">
                <a:solidFill>
                  <a:srgbClr val="C00000"/>
                </a:solidFill>
              </a:rPr>
              <a:t> and not an industrialist as claimed by him.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Luxuriate</a:t>
            </a:r>
          </a:p>
          <a:p>
            <a:r>
              <a:rPr lang="en-US" dirty="0" smtClean="0"/>
              <a:t>Take pleasure in warmth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Tina loved to </a:t>
            </a:r>
            <a:r>
              <a:rPr lang="en-US" sz="3600" b="1" dirty="0" smtClean="0">
                <a:solidFill>
                  <a:srgbClr val="C00000"/>
                </a:solidFill>
              </a:rPr>
              <a:t>bask</a:t>
            </a:r>
            <a:r>
              <a:rPr lang="en-US" sz="3600" dirty="0" smtClean="0">
                <a:solidFill>
                  <a:srgbClr val="C00000"/>
                </a:solidFill>
              </a:rPr>
              <a:t> in the new found glory of stardom.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Stronghold</a:t>
            </a:r>
          </a:p>
          <a:p>
            <a:r>
              <a:rPr lang="en-US" dirty="0" smtClean="0"/>
              <a:t>Something seen as a source of protection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Sinhagad</a:t>
            </a:r>
            <a:r>
              <a:rPr lang="en-US" dirty="0" smtClean="0">
                <a:solidFill>
                  <a:srgbClr val="C00000"/>
                </a:solidFill>
              </a:rPr>
              <a:t> fort was considered as a </a:t>
            </a:r>
            <a:r>
              <a:rPr lang="en-US" b="1" dirty="0" smtClean="0">
                <a:solidFill>
                  <a:srgbClr val="C00000"/>
                </a:solidFill>
              </a:rPr>
              <a:t>bastion</a:t>
            </a:r>
            <a:r>
              <a:rPr lang="en-US" dirty="0" smtClean="0">
                <a:solidFill>
                  <a:srgbClr val="C00000"/>
                </a:solidFill>
              </a:rPr>
              <a:t> by </a:t>
            </a:r>
            <a:r>
              <a:rPr lang="en-US" dirty="0" err="1" smtClean="0">
                <a:solidFill>
                  <a:srgbClr val="C00000"/>
                </a:solidFill>
              </a:rPr>
              <a:t>Shivaji</a:t>
            </a:r>
            <a:r>
              <a:rPr lang="en-US" dirty="0" smtClean="0">
                <a:solidFill>
                  <a:srgbClr val="C00000"/>
                </a:solidFill>
              </a:rPr>
              <a:t> and very imperative for the battle against the </a:t>
            </a:r>
            <a:r>
              <a:rPr lang="en-US" dirty="0" err="1" smtClean="0">
                <a:solidFill>
                  <a:srgbClr val="C00000"/>
                </a:solidFill>
              </a:rPr>
              <a:t>Mughals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down</a:t>
            </a:r>
          </a:p>
          <a:p>
            <a:r>
              <a:rPr lang="en-US" dirty="0" smtClean="0"/>
              <a:t>Restraint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Henry had to </a:t>
            </a:r>
            <a:r>
              <a:rPr lang="en-US" sz="3200" b="1" dirty="0" smtClean="0">
                <a:solidFill>
                  <a:srgbClr val="C00000"/>
                </a:solidFill>
              </a:rPr>
              <a:t>bate</a:t>
            </a:r>
            <a:r>
              <a:rPr lang="en-US" sz="3200" dirty="0" smtClean="0">
                <a:solidFill>
                  <a:srgbClr val="C00000"/>
                </a:solidFill>
              </a:rPr>
              <a:t> his curiosity to open his birthday gifts till all the guests left the party.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bauble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Trinket</a:t>
            </a:r>
          </a:p>
          <a:p>
            <a:r>
              <a:rPr lang="en-US" dirty="0" smtClean="0"/>
              <a:t>Trifle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After stealing the diamond necklace of Mrs. Thomson, Keith discovered that it was only a </a:t>
            </a:r>
            <a:r>
              <a:rPr lang="en-US" b="1" dirty="0" smtClean="0">
                <a:solidFill>
                  <a:srgbClr val="C00000"/>
                </a:solidFill>
              </a:rPr>
              <a:t>bauble</a:t>
            </a:r>
            <a:r>
              <a:rPr lang="en-US" dirty="0" smtClean="0">
                <a:solidFill>
                  <a:srgbClr val="C00000"/>
                </a:solidFill>
              </a:rPr>
              <a:t> that was not worth much.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bawdy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Indecent</a:t>
            </a:r>
          </a:p>
          <a:p>
            <a:r>
              <a:rPr lang="en-US" dirty="0" smtClean="0"/>
              <a:t>Obscene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The hosts of the party were embarrassed by the </a:t>
            </a:r>
            <a:r>
              <a:rPr lang="en-US" sz="3600" b="1" dirty="0" smtClean="0">
                <a:solidFill>
                  <a:srgbClr val="C00000"/>
                </a:solidFill>
              </a:rPr>
              <a:t>bawdy </a:t>
            </a:r>
            <a:r>
              <a:rPr lang="en-US" sz="3600" dirty="0" err="1" smtClean="0">
                <a:solidFill>
                  <a:srgbClr val="C00000"/>
                </a:solidFill>
              </a:rPr>
              <a:t>behaviour</a:t>
            </a:r>
            <a:r>
              <a:rPr lang="en-US" sz="3600" dirty="0" smtClean="0">
                <a:solidFill>
                  <a:srgbClr val="C00000"/>
                </a:solidFill>
              </a:rPr>
              <a:t> of Kim.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bacchanalian</a:t>
            </a:r>
            <a:endParaRPr lang="en-IN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Drunken</a:t>
            </a:r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Jeff’s </a:t>
            </a:r>
            <a:r>
              <a:rPr lang="en-US" sz="3600" b="1" dirty="0" smtClean="0">
                <a:solidFill>
                  <a:srgbClr val="C00000"/>
                </a:solidFill>
              </a:rPr>
              <a:t>bacchanalian</a:t>
            </a:r>
            <a:r>
              <a:rPr lang="en-US" sz="3600" dirty="0" smtClean="0">
                <a:solidFill>
                  <a:srgbClr val="C00000"/>
                </a:solidFill>
              </a:rPr>
              <a:t> habits led him to imprisonment many times.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beatific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Blissful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b="1" dirty="0" smtClean="0">
                <a:solidFill>
                  <a:srgbClr val="C00000"/>
                </a:solidFill>
              </a:rPr>
              <a:t>beatific</a:t>
            </a:r>
            <a:r>
              <a:rPr lang="en-US" sz="3600" dirty="0" smtClean="0">
                <a:solidFill>
                  <a:srgbClr val="C00000"/>
                </a:solidFill>
              </a:rPr>
              <a:t> environment calmed the frayed nerves of Sam.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beatify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 or sanctify</a:t>
            </a:r>
          </a:p>
          <a:p>
            <a:r>
              <a:rPr lang="en-US" dirty="0" smtClean="0"/>
              <a:t>Proclaim someone dead to be one of the blessed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Mother Teresa was </a:t>
            </a:r>
            <a:r>
              <a:rPr lang="en-US" sz="3600" b="1" dirty="0" smtClean="0">
                <a:solidFill>
                  <a:srgbClr val="C00000"/>
                </a:solidFill>
              </a:rPr>
              <a:t>beatified</a:t>
            </a:r>
            <a:r>
              <a:rPr lang="en-US" sz="3600" dirty="0" smtClean="0">
                <a:solidFill>
                  <a:srgbClr val="C00000"/>
                </a:solidFill>
              </a:rPr>
              <a:t> as she had cared for the abandoned people in India.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beatitude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Blessedness</a:t>
            </a:r>
          </a:p>
          <a:p>
            <a:r>
              <a:rPr lang="en-US" dirty="0" smtClean="0"/>
              <a:t>State of bliss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After visiting the holy shrine, they felt a sense of </a:t>
            </a:r>
            <a:r>
              <a:rPr lang="en-US" sz="3600" b="1" dirty="0" smtClean="0">
                <a:solidFill>
                  <a:srgbClr val="C00000"/>
                </a:solidFill>
              </a:rPr>
              <a:t>beatitude</a:t>
            </a:r>
            <a:r>
              <a:rPr lang="en-US" sz="3600" dirty="0" smtClean="0">
                <a:solidFill>
                  <a:srgbClr val="C00000"/>
                </a:solidFill>
              </a:rPr>
              <a:t> and calmness.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bedizen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with vulgar finery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Joy had </a:t>
            </a:r>
            <a:r>
              <a:rPr lang="en-US" sz="3600" b="1" dirty="0" smtClean="0">
                <a:solidFill>
                  <a:srgbClr val="C00000"/>
                </a:solidFill>
              </a:rPr>
              <a:t>bedizened</a:t>
            </a:r>
            <a:r>
              <a:rPr lang="en-US" sz="3600" dirty="0" smtClean="0">
                <a:solidFill>
                  <a:srgbClr val="C00000"/>
                </a:solidFill>
              </a:rPr>
              <a:t> herself with a disgusting array of bead necklaces and loud makeup.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bedraggle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Wet thoroughly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She reached home late at night in a </a:t>
            </a:r>
            <a:r>
              <a:rPr lang="en-US" sz="3200" b="1" dirty="0" smtClean="0">
                <a:solidFill>
                  <a:srgbClr val="C00000"/>
                </a:solidFill>
              </a:rPr>
              <a:t>bedraggled</a:t>
            </a:r>
            <a:r>
              <a:rPr lang="en-US" sz="3200" dirty="0" smtClean="0">
                <a:solidFill>
                  <a:srgbClr val="C00000"/>
                </a:solidFill>
              </a:rPr>
              <a:t> condition which angered her parents immensely.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Direct, quick route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As soon as they reached at the wedding, Karan made a </a:t>
            </a:r>
            <a:r>
              <a:rPr lang="en-US" sz="3600" b="1" dirty="0" smtClean="0">
                <a:solidFill>
                  <a:srgbClr val="C00000"/>
                </a:solidFill>
              </a:rPr>
              <a:t>beeline</a:t>
            </a:r>
            <a:r>
              <a:rPr lang="en-US" sz="3600" dirty="0" smtClean="0">
                <a:solidFill>
                  <a:srgbClr val="C00000"/>
                </a:solidFill>
              </a:rPr>
              <a:t> for the food station.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befuddle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Confuse thoroughly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inefficient professor tried hard to explain the topic to the students, but it </a:t>
            </a:r>
            <a:r>
              <a:rPr lang="en-US" sz="3200" b="1" dirty="0" smtClean="0">
                <a:solidFill>
                  <a:srgbClr val="C00000"/>
                </a:solidFill>
              </a:rPr>
              <a:t>befuddled</a:t>
            </a:r>
            <a:r>
              <a:rPr lang="en-US" sz="3200" dirty="0" smtClean="0">
                <a:solidFill>
                  <a:srgbClr val="C00000"/>
                </a:solidFill>
              </a:rPr>
              <a:t> them all the more.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</a:t>
            </a:r>
          </a:p>
          <a:p>
            <a:r>
              <a:rPr lang="en-US" dirty="0" smtClean="0"/>
              <a:t>Produce</a:t>
            </a:r>
          </a:p>
          <a:p>
            <a:r>
              <a:rPr lang="en-US" dirty="0" smtClean="0"/>
              <a:t>Give rise to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It’s a known fact that hatred and jealousy </a:t>
            </a:r>
            <a:r>
              <a:rPr lang="en-US" sz="3600" b="1" dirty="0" smtClean="0">
                <a:solidFill>
                  <a:srgbClr val="C00000"/>
                </a:solidFill>
              </a:rPr>
              <a:t>beget</a:t>
            </a:r>
            <a:r>
              <a:rPr lang="en-US" sz="3600" dirty="0" smtClean="0">
                <a:solidFill>
                  <a:srgbClr val="C00000"/>
                </a:solidFill>
              </a:rPr>
              <a:t> a lot of crimes these days.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begrudge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Resent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Diane did not </a:t>
            </a:r>
            <a:r>
              <a:rPr lang="en-US" sz="3200" b="1" dirty="0" smtClean="0">
                <a:solidFill>
                  <a:srgbClr val="C00000"/>
                </a:solidFill>
              </a:rPr>
              <a:t>begrudge</a:t>
            </a:r>
            <a:r>
              <a:rPr lang="en-US" sz="3200" dirty="0" smtClean="0">
                <a:solidFill>
                  <a:srgbClr val="C00000"/>
                </a:solidFill>
              </a:rPr>
              <a:t> the success of her competitor but rather took it quite graciously.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beguile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r>
              <a:rPr lang="en-US" dirty="0" smtClean="0"/>
              <a:t>Amuse</a:t>
            </a:r>
          </a:p>
          <a:p>
            <a:r>
              <a:rPr lang="en-US" dirty="0" smtClean="0"/>
              <a:t>Cheat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Due to his </a:t>
            </a:r>
            <a:r>
              <a:rPr lang="en-US" sz="3600" b="1" dirty="0" smtClean="0">
                <a:solidFill>
                  <a:srgbClr val="C00000"/>
                </a:solidFill>
              </a:rPr>
              <a:t>beguiling </a:t>
            </a:r>
            <a:r>
              <a:rPr lang="en-US" sz="3600" dirty="0" smtClean="0">
                <a:solidFill>
                  <a:srgbClr val="C00000"/>
                </a:solidFill>
              </a:rPr>
              <a:t>nature, he has hordes of admirers at any party.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badger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Pester</a:t>
            </a:r>
          </a:p>
          <a:p>
            <a:r>
              <a:rPr lang="en-US" dirty="0" smtClean="0"/>
              <a:t>Annoy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85720" y="5000636"/>
            <a:ext cx="8572559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constant </a:t>
            </a:r>
            <a:r>
              <a:rPr lang="en-US" sz="3600" b="1" dirty="0" smtClean="0">
                <a:solidFill>
                  <a:srgbClr val="C00000"/>
                </a:solidFill>
              </a:rPr>
              <a:t>badgering</a:t>
            </a:r>
            <a:r>
              <a:rPr lang="en-US" sz="3600" dirty="0" smtClean="0">
                <a:solidFill>
                  <a:srgbClr val="C00000"/>
                </a:solidFill>
              </a:rPr>
              <a:t> of the toddler angered the mother no end.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behemoth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Huge creature</a:t>
            </a:r>
          </a:p>
          <a:p>
            <a:r>
              <a:rPr lang="en-US" dirty="0" smtClean="0"/>
              <a:t>Something of monstrous size or power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Khali, the </a:t>
            </a:r>
            <a:r>
              <a:rPr lang="en-US" sz="3600" b="1" dirty="0" smtClean="0">
                <a:solidFill>
                  <a:srgbClr val="C00000"/>
                </a:solidFill>
              </a:rPr>
              <a:t>behemoth</a:t>
            </a:r>
            <a:r>
              <a:rPr lang="en-US" sz="3600" dirty="0" smtClean="0">
                <a:solidFill>
                  <a:srgbClr val="C00000"/>
                </a:solidFill>
              </a:rPr>
              <a:t> wrestler is very popular in India.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beholden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Obligated</a:t>
            </a:r>
          </a:p>
          <a:p>
            <a:r>
              <a:rPr lang="en-US" dirty="0" smtClean="0"/>
              <a:t>Indebted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educational institutes are more </a:t>
            </a:r>
            <a:r>
              <a:rPr lang="en-US" sz="3200" b="1" dirty="0" smtClean="0">
                <a:solidFill>
                  <a:srgbClr val="C00000"/>
                </a:solidFill>
              </a:rPr>
              <a:t>beholden </a:t>
            </a:r>
            <a:r>
              <a:rPr lang="en-US" sz="3200" dirty="0" smtClean="0">
                <a:solidFill>
                  <a:srgbClr val="C00000"/>
                </a:solidFill>
              </a:rPr>
              <a:t>to their respective trustees and committees, than to their students.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behoove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incumbent upon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200" dirty="0" smtClean="0">
                <a:solidFill>
                  <a:srgbClr val="C00000"/>
                </a:solidFill>
              </a:rPr>
              <a:t>It doesn’t </a:t>
            </a:r>
            <a:r>
              <a:rPr lang="en-US" sz="3200" b="1" dirty="0" smtClean="0">
                <a:solidFill>
                  <a:srgbClr val="C00000"/>
                </a:solidFill>
              </a:rPr>
              <a:t>behoove </a:t>
            </a:r>
            <a:r>
              <a:rPr lang="en-US" sz="3200" dirty="0" smtClean="0">
                <a:solidFill>
                  <a:srgbClr val="C00000"/>
                </a:solidFill>
              </a:rPr>
              <a:t>a woman of such a respectable family to behave in such atrocious and vulgar manner.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belabor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Explain or go over excessively or to a ridiculous degree</a:t>
            </a:r>
          </a:p>
          <a:p>
            <a:r>
              <a:rPr lang="en-US" sz="5400" dirty="0" smtClean="0"/>
              <a:t>Assail verbally</a:t>
            </a:r>
            <a:endParaRPr lang="en-IN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With extreme cruelty, they </a:t>
            </a:r>
            <a:r>
              <a:rPr lang="en-US" b="1" dirty="0" smtClean="0">
                <a:solidFill>
                  <a:srgbClr val="C00000"/>
                </a:solidFill>
              </a:rPr>
              <a:t>belabored</a:t>
            </a:r>
            <a:r>
              <a:rPr lang="en-US" dirty="0" smtClean="0">
                <a:solidFill>
                  <a:srgbClr val="C00000"/>
                </a:solidFill>
              </a:rPr>
              <a:t> him for misbehaving at the party, and locked him up without food and drink for three days.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delayed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</a:t>
            </a:r>
            <a:r>
              <a:rPr lang="en-US" sz="3200" dirty="0" err="1" smtClean="0">
                <a:solidFill>
                  <a:srgbClr val="C00000"/>
                </a:solidFill>
              </a:rPr>
              <a:t>Shaina</a:t>
            </a:r>
            <a:r>
              <a:rPr lang="en-US" sz="3200" dirty="0" smtClean="0">
                <a:solidFill>
                  <a:srgbClr val="C00000"/>
                </a:solidFill>
              </a:rPr>
              <a:t> gave Tina her</a:t>
            </a:r>
            <a:r>
              <a:rPr lang="en-US" sz="3200" b="1" dirty="0" smtClean="0">
                <a:solidFill>
                  <a:srgbClr val="C00000"/>
                </a:solidFill>
              </a:rPr>
              <a:t> belated </a:t>
            </a:r>
            <a:r>
              <a:rPr lang="en-US" sz="3200" dirty="0" smtClean="0">
                <a:solidFill>
                  <a:srgbClr val="C00000"/>
                </a:solidFill>
              </a:rPr>
              <a:t>birthday wishes as she had been out of town on that day.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beleaguer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Besiege or attack</a:t>
            </a:r>
          </a:p>
          <a:p>
            <a:r>
              <a:rPr lang="en-US" dirty="0" smtClean="0"/>
              <a:t>Harass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enemies continued to </a:t>
            </a:r>
            <a:r>
              <a:rPr lang="en-US" sz="3200" b="1" dirty="0" smtClean="0">
                <a:solidFill>
                  <a:srgbClr val="C00000"/>
                </a:solidFill>
              </a:rPr>
              <a:t>beleaguer</a:t>
            </a:r>
            <a:r>
              <a:rPr lang="en-US" sz="3200" dirty="0" smtClean="0">
                <a:solidFill>
                  <a:srgbClr val="C00000"/>
                </a:solidFill>
              </a:rPr>
              <a:t> the citizens by curtailing the supply of essential commodities in the market.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Contradict</a:t>
            </a:r>
          </a:p>
          <a:p>
            <a:r>
              <a:rPr lang="en-US" dirty="0" smtClean="0"/>
              <a:t>Give a false impression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proof</a:t>
            </a:r>
            <a:r>
              <a:rPr lang="en-US" sz="3200" b="1" dirty="0" smtClean="0">
                <a:solidFill>
                  <a:srgbClr val="C00000"/>
                </a:solidFill>
              </a:rPr>
              <a:t> belies </a:t>
            </a:r>
            <a:r>
              <a:rPr lang="en-US" sz="3200" dirty="0" smtClean="0">
                <a:solidFill>
                  <a:srgbClr val="C00000"/>
                </a:solidFill>
              </a:rPr>
              <a:t>the claims made by the accused and hence is found guilty and prosecuted.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belittle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Disparage</a:t>
            </a:r>
          </a:p>
          <a:p>
            <a:r>
              <a:rPr lang="en-US" dirty="0" smtClean="0"/>
              <a:t>depreciate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Henry continues to </a:t>
            </a:r>
            <a:r>
              <a:rPr lang="en-US" sz="3200" b="1" dirty="0" smtClean="0">
                <a:solidFill>
                  <a:srgbClr val="C00000"/>
                </a:solidFill>
              </a:rPr>
              <a:t>belittle </a:t>
            </a:r>
            <a:r>
              <a:rPr lang="en-US" sz="3200" dirty="0" smtClean="0">
                <a:solidFill>
                  <a:srgbClr val="C00000"/>
                </a:solidFill>
              </a:rPr>
              <a:t>his brother Sandy on the smallest pretext and that too in front of other people.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bellicose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warlike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Bellicose </a:t>
            </a:r>
            <a:r>
              <a:rPr lang="en-US" sz="3200" dirty="0" smtClean="0">
                <a:solidFill>
                  <a:srgbClr val="C00000"/>
                </a:solidFill>
              </a:rPr>
              <a:t>situation arose when an emergency was declared in the state due to communal riots.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belligerent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Quarrelsome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Her neighbors are so</a:t>
            </a:r>
            <a:r>
              <a:rPr lang="en-US" sz="3200" b="1" dirty="0" smtClean="0">
                <a:solidFill>
                  <a:srgbClr val="C00000"/>
                </a:solidFill>
              </a:rPr>
              <a:t> belligerent </a:t>
            </a:r>
            <a:r>
              <a:rPr lang="en-US" sz="3200" dirty="0" smtClean="0">
                <a:solidFill>
                  <a:srgbClr val="C00000"/>
                </a:solidFill>
              </a:rPr>
              <a:t>that they even fight when the volume of her television is slightly more than the usual.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badinage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Teasing conversation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A lot of </a:t>
            </a:r>
            <a:r>
              <a:rPr lang="en-US" sz="3600" b="1" dirty="0" smtClean="0">
                <a:solidFill>
                  <a:srgbClr val="C00000"/>
                </a:solidFill>
              </a:rPr>
              <a:t>badinage</a:t>
            </a:r>
            <a:r>
              <a:rPr lang="en-US" sz="3600" dirty="0" smtClean="0">
                <a:solidFill>
                  <a:srgbClr val="C00000"/>
                </a:solidFill>
              </a:rPr>
              <a:t> occurred at Clint’s party as it was organized only for males.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bemoan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Lament</a:t>
            </a:r>
          </a:p>
          <a:p>
            <a:r>
              <a:rPr lang="en-US" dirty="0" smtClean="0"/>
              <a:t>Express disapproval of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Gerald </a:t>
            </a:r>
            <a:r>
              <a:rPr lang="en-US" sz="3200" b="1" dirty="0" smtClean="0">
                <a:solidFill>
                  <a:srgbClr val="C00000"/>
                </a:solidFill>
              </a:rPr>
              <a:t>bemoaned</a:t>
            </a:r>
            <a:r>
              <a:rPr lang="en-US" sz="3200" dirty="0" smtClean="0">
                <a:solidFill>
                  <a:srgbClr val="C00000"/>
                </a:solidFill>
              </a:rPr>
              <a:t> the death of his young son who died in a car accident due to rash driving.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bemused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122"/>
          </a:xfrm>
        </p:spPr>
        <p:txBody>
          <a:bodyPr/>
          <a:lstStyle/>
          <a:p>
            <a:r>
              <a:rPr lang="en-US" dirty="0" smtClean="0"/>
              <a:t>Confused</a:t>
            </a:r>
          </a:p>
          <a:p>
            <a:r>
              <a:rPr lang="en-US" dirty="0" smtClean="0"/>
              <a:t>Bewildered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Ramen was so</a:t>
            </a:r>
            <a:r>
              <a:rPr lang="en-US" b="1" dirty="0" smtClean="0">
                <a:solidFill>
                  <a:srgbClr val="C00000"/>
                </a:solidFill>
              </a:rPr>
              <a:t> bemused </a:t>
            </a:r>
            <a:r>
              <a:rPr lang="en-US" dirty="0" smtClean="0">
                <a:solidFill>
                  <a:srgbClr val="C00000"/>
                </a:solidFill>
              </a:rPr>
              <a:t>by the directions on the map that he stopped the car and started walking towards his destination which was just five </a:t>
            </a:r>
            <a:r>
              <a:rPr lang="en-US" dirty="0" err="1" smtClean="0">
                <a:solidFill>
                  <a:srgbClr val="C00000"/>
                </a:solidFill>
              </a:rPr>
              <a:t>metres</a:t>
            </a:r>
            <a:r>
              <a:rPr lang="en-US" dirty="0" smtClean="0">
                <a:solidFill>
                  <a:srgbClr val="C00000"/>
                </a:solidFill>
              </a:rPr>
              <a:t> away.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benediction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They went to the church to get </a:t>
            </a:r>
            <a:r>
              <a:rPr lang="en-US" sz="3600" b="1" dirty="0" smtClean="0">
                <a:solidFill>
                  <a:srgbClr val="C00000"/>
                </a:solidFill>
              </a:rPr>
              <a:t>benediction</a:t>
            </a:r>
            <a:r>
              <a:rPr lang="en-US" sz="3600" dirty="0" smtClean="0">
                <a:solidFill>
                  <a:srgbClr val="C00000"/>
                </a:solidFill>
              </a:rPr>
              <a:t> for their infant.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benefactor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Gift giver</a:t>
            </a:r>
          </a:p>
          <a:p>
            <a:r>
              <a:rPr lang="en-US" dirty="0" smtClean="0"/>
              <a:t>Patron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She does not know the identity of her </a:t>
            </a:r>
            <a:r>
              <a:rPr lang="en-US" b="1" dirty="0" smtClean="0">
                <a:solidFill>
                  <a:srgbClr val="C00000"/>
                </a:solidFill>
              </a:rPr>
              <a:t>benefactor</a:t>
            </a:r>
            <a:r>
              <a:rPr lang="en-US" dirty="0" smtClean="0">
                <a:solidFill>
                  <a:srgbClr val="C00000"/>
                </a:solidFill>
              </a:rPr>
              <a:t> who has been sending money for her education anonymously since her childhood.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Kindly</a:t>
            </a:r>
          </a:p>
          <a:p>
            <a:r>
              <a:rPr lang="en-US" dirty="0" smtClean="0"/>
              <a:t>Doing good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She thought that undue advantage was being taken of her </a:t>
            </a:r>
            <a:r>
              <a:rPr lang="en-US" b="1" dirty="0" err="1" smtClean="0">
                <a:solidFill>
                  <a:srgbClr val="C00000"/>
                </a:solidFill>
              </a:rPr>
              <a:t>benficent</a:t>
            </a:r>
            <a:r>
              <a:rPr lang="en-US" dirty="0" smtClean="0">
                <a:solidFill>
                  <a:srgbClr val="C00000"/>
                </a:solidFill>
              </a:rPr>
              <a:t> attitude and henceforth stopped giving donations to the nearby orphanage.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Helpful</a:t>
            </a:r>
          </a:p>
          <a:p>
            <a:r>
              <a:rPr lang="en-US" dirty="0" smtClean="0"/>
              <a:t>Useful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They decided to go ahead with the agreement as it was mutually </a:t>
            </a:r>
            <a:r>
              <a:rPr lang="en-US" sz="3600" b="1" dirty="0" smtClean="0">
                <a:solidFill>
                  <a:srgbClr val="C00000"/>
                </a:solidFill>
              </a:rPr>
              <a:t>beneficial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entitled to benefits or proceeds of an insurance policy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Dianne is the sole </a:t>
            </a:r>
            <a:r>
              <a:rPr lang="en-US" b="1" dirty="0" smtClean="0">
                <a:solidFill>
                  <a:srgbClr val="C00000"/>
                </a:solidFill>
              </a:rPr>
              <a:t>beneficiary</a:t>
            </a:r>
            <a:r>
              <a:rPr lang="en-US" dirty="0" smtClean="0">
                <a:solidFill>
                  <a:srgbClr val="C00000"/>
                </a:solidFill>
              </a:rPr>
              <a:t> of her husband’s property as they are childless and have no close relatives.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Generous</a:t>
            </a:r>
          </a:p>
          <a:p>
            <a:r>
              <a:rPr lang="en-US" dirty="0" smtClean="0"/>
              <a:t>charitable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Due to his </a:t>
            </a:r>
            <a:r>
              <a:rPr lang="en-US" sz="3200" b="1" dirty="0" smtClean="0">
                <a:solidFill>
                  <a:srgbClr val="C00000"/>
                </a:solidFill>
              </a:rPr>
              <a:t>benevolent</a:t>
            </a:r>
            <a:r>
              <a:rPr lang="en-US" sz="3200" dirty="0" smtClean="0">
                <a:solidFill>
                  <a:srgbClr val="C00000"/>
                </a:solidFill>
              </a:rPr>
              <a:t> nature, Mr. Chopra occupied a respectable position in society.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Kindly</a:t>
            </a:r>
          </a:p>
          <a:p>
            <a:r>
              <a:rPr lang="en-US" dirty="0" smtClean="0"/>
              <a:t>Favorable</a:t>
            </a:r>
          </a:p>
          <a:p>
            <a:r>
              <a:rPr lang="en-US" dirty="0" smtClean="0"/>
              <a:t>Not malignant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Henry was such a </a:t>
            </a:r>
            <a:r>
              <a:rPr lang="en-US" sz="3200" b="1" dirty="0" smtClean="0">
                <a:solidFill>
                  <a:srgbClr val="C00000"/>
                </a:solidFill>
              </a:rPr>
              <a:t>benign</a:t>
            </a:r>
            <a:r>
              <a:rPr lang="en-US" sz="3200" dirty="0" smtClean="0">
                <a:solidFill>
                  <a:srgbClr val="C00000"/>
                </a:solidFill>
              </a:rPr>
              <a:t> person that he donated half of his property to charity.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benison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Blessing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When the monk started chanting the holy </a:t>
            </a:r>
            <a:r>
              <a:rPr lang="en-US" sz="3600" b="1" dirty="0" smtClean="0">
                <a:solidFill>
                  <a:srgbClr val="C00000"/>
                </a:solidFill>
              </a:rPr>
              <a:t>benison</a:t>
            </a:r>
            <a:r>
              <a:rPr lang="en-US" sz="3600" dirty="0" smtClean="0">
                <a:solidFill>
                  <a:srgbClr val="C00000"/>
                </a:solidFill>
              </a:rPr>
              <a:t>, everyone was overwhelmed by emotions.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baffle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Frustrate</a:t>
            </a:r>
          </a:p>
          <a:p>
            <a:r>
              <a:rPr lang="en-US" dirty="0" smtClean="0"/>
              <a:t>Perplex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students were </a:t>
            </a:r>
            <a:r>
              <a:rPr lang="en-US" sz="3600" b="1" dirty="0" smtClean="0">
                <a:solidFill>
                  <a:srgbClr val="C00000"/>
                </a:solidFill>
              </a:rPr>
              <a:t>baffled</a:t>
            </a:r>
            <a:r>
              <a:rPr lang="en-US" sz="3600" dirty="0" smtClean="0">
                <a:solidFill>
                  <a:srgbClr val="C00000"/>
                </a:solidFill>
              </a:rPr>
              <a:t> by the strange rule imposed by the school authorities.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</a:t>
            </a:r>
          </a:p>
          <a:p>
            <a:r>
              <a:rPr lang="en-US" dirty="0" smtClean="0"/>
              <a:t>Natural talent or inclination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In spite of tremendous pressure from his family to pursue medicine, John is </a:t>
            </a:r>
            <a:r>
              <a:rPr lang="en-US" sz="3200" b="1" dirty="0" smtClean="0">
                <a:solidFill>
                  <a:srgbClr val="C00000"/>
                </a:solidFill>
              </a:rPr>
              <a:t>bent</a:t>
            </a:r>
            <a:r>
              <a:rPr lang="en-US" sz="3200" dirty="0" smtClean="0">
                <a:solidFill>
                  <a:srgbClr val="C00000"/>
                </a:solidFill>
              </a:rPr>
              <a:t> on joining a rock group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14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JULIAN" pitchFamily="2" charset="0"/>
                <a:cs typeface="Aharoni" pitchFamily="2" charset="-79"/>
              </a:rPr>
              <a:t>Wordlist B-2</a:t>
            </a:r>
            <a:r>
              <a:rPr lang="en-US" sz="17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JULIAN" pitchFamily="2" charset="0"/>
                <a:cs typeface="Aharoni" pitchFamily="2" charset="-79"/>
              </a:rPr>
              <a:t/>
            </a:r>
            <a:br>
              <a:rPr lang="en-US" sz="17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JULIAN" pitchFamily="2" charset="0"/>
                <a:cs typeface="Aharoni" pitchFamily="2" charset="-79"/>
              </a:rPr>
            </a:br>
            <a:r>
              <a:rPr lang="en-US" sz="7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cs typeface="Aharoni" pitchFamily="2" charset="-79"/>
              </a:rPr>
              <a:t>(bequeath – bluster)</a:t>
            </a:r>
            <a:endParaRPr lang="en-IN" sz="7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bequeath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to someone by means of a will</a:t>
            </a:r>
          </a:p>
          <a:p>
            <a:r>
              <a:rPr lang="en-US" dirty="0" smtClean="0"/>
              <a:t>Hand down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Aunt Maurice </a:t>
            </a:r>
            <a:r>
              <a:rPr lang="en-US" sz="3200" b="1" dirty="0" smtClean="0">
                <a:solidFill>
                  <a:srgbClr val="C00000"/>
                </a:solidFill>
              </a:rPr>
              <a:t>bequeathed </a:t>
            </a:r>
            <a:r>
              <a:rPr lang="en-US" sz="3200" dirty="0" smtClean="0">
                <a:solidFill>
                  <a:srgbClr val="C00000"/>
                </a:solidFill>
              </a:rPr>
              <a:t>half her property to her niece, Beatrice and half to her caretaker, Mrs. Gomes.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Scold strongly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She </a:t>
            </a:r>
            <a:r>
              <a:rPr lang="en-US" sz="3200" b="1" dirty="0" smtClean="0">
                <a:solidFill>
                  <a:srgbClr val="C00000"/>
                </a:solidFill>
              </a:rPr>
              <a:t>berated</a:t>
            </a:r>
            <a:r>
              <a:rPr lang="en-US" sz="3200" dirty="0" smtClean="0">
                <a:solidFill>
                  <a:srgbClr val="C00000"/>
                </a:solidFill>
              </a:rPr>
              <a:t> the clerk for being inefficient and asked him to quit the job immediately.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bereavement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being deprived of something valuable or beloved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She, in a state of </a:t>
            </a:r>
            <a:r>
              <a:rPr lang="en-US" sz="3600" b="1" dirty="0" smtClean="0">
                <a:solidFill>
                  <a:srgbClr val="C00000"/>
                </a:solidFill>
              </a:rPr>
              <a:t>bereavement</a:t>
            </a:r>
            <a:r>
              <a:rPr lang="en-US" sz="3600" dirty="0" smtClean="0">
                <a:solidFill>
                  <a:srgbClr val="C00000"/>
                </a:solidFill>
              </a:rPr>
              <a:t>, was unable to attend college for two weeks.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bereft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Deprived of</a:t>
            </a:r>
          </a:p>
          <a:p>
            <a:r>
              <a:rPr lang="en-US" dirty="0" smtClean="0"/>
              <a:t>Lacking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  Suddenly bereft of his </a:t>
            </a:r>
            <a:r>
              <a:rPr lang="en-US" sz="3600" b="1" dirty="0" smtClean="0">
                <a:solidFill>
                  <a:srgbClr val="C00000"/>
                </a:solidFill>
              </a:rPr>
              <a:t>superstardom</a:t>
            </a:r>
            <a:r>
              <a:rPr lang="en-US" sz="3600" dirty="0" smtClean="0">
                <a:solidFill>
                  <a:srgbClr val="C00000"/>
                </a:solidFill>
              </a:rPr>
              <a:t>, he sank into depression and soon died.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berserk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Frenzied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mare of the bridegroom went </a:t>
            </a:r>
            <a:r>
              <a:rPr lang="en-US" sz="3200" b="1" dirty="0" smtClean="0">
                <a:solidFill>
                  <a:srgbClr val="C00000"/>
                </a:solidFill>
              </a:rPr>
              <a:t>berserk</a:t>
            </a:r>
            <a:r>
              <a:rPr lang="en-US" sz="3200" dirty="0" smtClean="0">
                <a:solidFill>
                  <a:srgbClr val="C00000"/>
                </a:solidFill>
              </a:rPr>
              <a:t> at the sound of crackers and toppled him to the ground.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beseech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</a:t>
            </a:r>
          </a:p>
          <a:p>
            <a:r>
              <a:rPr lang="en-US" dirty="0" smtClean="0"/>
              <a:t>Plead with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Fiona </a:t>
            </a:r>
            <a:r>
              <a:rPr lang="en-US" sz="3200" b="1" dirty="0" smtClean="0">
                <a:solidFill>
                  <a:srgbClr val="C00000"/>
                </a:solidFill>
              </a:rPr>
              <a:t>beseeched</a:t>
            </a:r>
            <a:r>
              <a:rPr lang="en-US" sz="3200" dirty="0" smtClean="0">
                <a:solidFill>
                  <a:srgbClr val="C00000"/>
                </a:solidFill>
              </a:rPr>
              <a:t> her father to spend more time with her and not just send her the money.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Harass</a:t>
            </a:r>
          </a:p>
          <a:p>
            <a:r>
              <a:rPr lang="en-US" dirty="0" smtClean="0"/>
              <a:t>Trouble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It was heart-rending to watch a deer </a:t>
            </a:r>
            <a:r>
              <a:rPr lang="en-US" sz="3200" b="1" dirty="0" smtClean="0">
                <a:solidFill>
                  <a:srgbClr val="C00000"/>
                </a:solidFill>
              </a:rPr>
              <a:t>beset</a:t>
            </a:r>
            <a:r>
              <a:rPr lang="en-US" sz="3200" dirty="0" smtClean="0">
                <a:solidFill>
                  <a:srgbClr val="C00000"/>
                </a:solidFill>
              </a:rPr>
              <a:t> by a pack of wolves in a television </a:t>
            </a:r>
            <a:r>
              <a:rPr lang="en-US" sz="3200" dirty="0" err="1" smtClean="0">
                <a:solidFill>
                  <a:srgbClr val="C00000"/>
                </a:solidFill>
              </a:rPr>
              <a:t>programme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besiege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Surround with armed forces</a:t>
            </a:r>
          </a:p>
          <a:p>
            <a:r>
              <a:rPr lang="en-US" dirty="0" smtClean="0"/>
              <a:t>harass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When it was not possible to capture the king, the army decided to </a:t>
            </a:r>
            <a:r>
              <a:rPr lang="en-US" b="1" dirty="0" smtClean="0">
                <a:solidFill>
                  <a:srgbClr val="C00000"/>
                </a:solidFill>
              </a:rPr>
              <a:t>besiege </a:t>
            </a:r>
            <a:r>
              <a:rPr lang="en-US" dirty="0" smtClean="0">
                <a:solidFill>
                  <a:srgbClr val="C00000"/>
                </a:solidFill>
              </a:rPr>
              <a:t>the city, thus cutting it off from any outside aid.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Harass</a:t>
            </a:r>
          </a:p>
          <a:p>
            <a:r>
              <a:rPr lang="en-US" dirty="0" smtClean="0"/>
              <a:t>Tease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He always </a:t>
            </a:r>
            <a:r>
              <a:rPr lang="en-US" sz="3600" b="1" dirty="0" smtClean="0">
                <a:solidFill>
                  <a:srgbClr val="C00000"/>
                </a:solidFill>
              </a:rPr>
              <a:t>baits</a:t>
            </a:r>
            <a:r>
              <a:rPr lang="en-US" sz="3600" dirty="0" smtClean="0">
                <a:solidFill>
                  <a:srgbClr val="C00000"/>
                </a:solidFill>
              </a:rPr>
              <a:t> Sarah about her loud makeup.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besmirch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</a:t>
            </a:r>
          </a:p>
          <a:p>
            <a:r>
              <a:rPr lang="en-US" dirty="0" smtClean="0"/>
              <a:t>Defile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When Clara’s parents came to know that Sean was responsible for </a:t>
            </a:r>
            <a:r>
              <a:rPr lang="en-US" b="1" dirty="0" smtClean="0">
                <a:solidFill>
                  <a:srgbClr val="C00000"/>
                </a:solidFill>
              </a:rPr>
              <a:t>besmirching </a:t>
            </a:r>
            <a:r>
              <a:rPr lang="en-US" dirty="0" smtClean="0">
                <a:solidFill>
                  <a:srgbClr val="C00000"/>
                </a:solidFill>
              </a:rPr>
              <a:t>their daughter, they got him arrested.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Beast-like</a:t>
            </a:r>
          </a:p>
          <a:p>
            <a:r>
              <a:rPr lang="en-US" dirty="0" smtClean="0"/>
              <a:t>Brutal</a:t>
            </a:r>
          </a:p>
          <a:p>
            <a:r>
              <a:rPr lang="en-US" dirty="0" smtClean="0"/>
              <a:t>Inhuman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Raising her voice against the </a:t>
            </a:r>
            <a:r>
              <a:rPr lang="en-US" sz="3200" b="1" dirty="0" smtClean="0">
                <a:solidFill>
                  <a:srgbClr val="C00000"/>
                </a:solidFill>
              </a:rPr>
              <a:t>bestial </a:t>
            </a:r>
            <a:r>
              <a:rPr lang="en-US" sz="3200" dirty="0" smtClean="0">
                <a:solidFill>
                  <a:srgbClr val="C00000"/>
                </a:solidFill>
              </a:rPr>
              <a:t>treatment given to her by her friend, Fiona filed a suit against her.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bestow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Happy with his performance, the Chairman decided to </a:t>
            </a:r>
            <a:r>
              <a:rPr lang="en-US" sz="3200" b="1" dirty="0" smtClean="0">
                <a:solidFill>
                  <a:srgbClr val="C00000"/>
                </a:solidFill>
              </a:rPr>
              <a:t>bestow</a:t>
            </a:r>
            <a:r>
              <a:rPr lang="en-US" sz="3200" dirty="0" smtClean="0">
                <a:solidFill>
                  <a:srgbClr val="C00000"/>
                </a:solidFill>
              </a:rPr>
              <a:t> the Excellence Award upon Sam.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betoken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Signify</a:t>
            </a:r>
          </a:p>
          <a:p>
            <a:r>
              <a:rPr lang="en-US" dirty="0" smtClean="0"/>
              <a:t>Indicate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The hustle and bustle at the international airport </a:t>
            </a:r>
            <a:r>
              <a:rPr lang="en-US" sz="3600" b="1" dirty="0" smtClean="0">
                <a:solidFill>
                  <a:srgbClr val="C00000"/>
                </a:solidFill>
              </a:rPr>
              <a:t>betoken</a:t>
            </a:r>
            <a:r>
              <a:rPr lang="en-US" sz="3600" dirty="0" smtClean="0">
                <a:solidFill>
                  <a:srgbClr val="C00000"/>
                </a:solidFill>
              </a:rPr>
              <a:t> Heathrow’s importance.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betray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unfaithful</a:t>
            </a:r>
          </a:p>
          <a:p>
            <a:r>
              <a:rPr lang="en-US" dirty="0" smtClean="0"/>
              <a:t>Reveal unconsciously or unwillingly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The Intelligence Bureau is very strict with those who are found  to </a:t>
            </a:r>
            <a:r>
              <a:rPr lang="en-US" sz="3200" b="1" dirty="0" smtClean="0">
                <a:solidFill>
                  <a:srgbClr val="C00000"/>
                </a:solidFill>
              </a:rPr>
              <a:t>betray </a:t>
            </a:r>
            <a:r>
              <a:rPr lang="en-US" sz="3200" dirty="0" smtClean="0">
                <a:solidFill>
                  <a:srgbClr val="C00000"/>
                </a:solidFill>
              </a:rPr>
              <a:t>their country.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betroth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engaged to marry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Diana and Gerald decided to get </a:t>
            </a:r>
            <a:r>
              <a:rPr lang="en-US" sz="3200" b="1" dirty="0" smtClean="0">
                <a:solidFill>
                  <a:srgbClr val="C00000"/>
                </a:solidFill>
              </a:rPr>
              <a:t>betrothed</a:t>
            </a:r>
            <a:r>
              <a:rPr lang="en-US" sz="3200" dirty="0" smtClean="0">
                <a:solidFill>
                  <a:srgbClr val="C00000"/>
                </a:solidFill>
              </a:rPr>
              <a:t> before they leave for higher studies abroad.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bevy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group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The actor was mobbed by a </a:t>
            </a:r>
            <a:r>
              <a:rPr lang="en-US" sz="3600" b="1" dirty="0" smtClean="0">
                <a:solidFill>
                  <a:srgbClr val="C00000"/>
                </a:solidFill>
              </a:rPr>
              <a:t>bevy</a:t>
            </a:r>
            <a:r>
              <a:rPr lang="en-US" sz="3600" dirty="0" smtClean="0">
                <a:solidFill>
                  <a:srgbClr val="C00000"/>
                </a:solidFill>
              </a:rPr>
              <a:t> of journalists when he came out of the airport.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bicameral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Two-chambered, as in a legislative body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 The Indian Government is a </a:t>
            </a:r>
            <a:r>
              <a:rPr lang="en-US" sz="3600" b="1" dirty="0" smtClean="0">
                <a:solidFill>
                  <a:srgbClr val="C00000"/>
                </a:solidFill>
              </a:rPr>
              <a:t>bicameral</a:t>
            </a:r>
            <a:r>
              <a:rPr lang="en-US" sz="3600" dirty="0" smtClean="0">
                <a:solidFill>
                  <a:srgbClr val="C00000"/>
                </a:solidFill>
              </a:rPr>
              <a:t> unit.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Quarrel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child complained to the police about constant </a:t>
            </a:r>
            <a:r>
              <a:rPr lang="en-US" sz="3200" b="1" dirty="0" smtClean="0">
                <a:solidFill>
                  <a:srgbClr val="C00000"/>
                </a:solidFill>
              </a:rPr>
              <a:t>bickering</a:t>
            </a:r>
            <a:r>
              <a:rPr lang="en-US" sz="3200" dirty="0" smtClean="0">
                <a:solidFill>
                  <a:srgbClr val="C00000"/>
                </a:solidFill>
              </a:rPr>
              <a:t> between his parents.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biennial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two years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    </a:t>
            </a:r>
            <a:r>
              <a:rPr lang="en-US" sz="3200" smtClean="0">
                <a:solidFill>
                  <a:srgbClr val="C00000"/>
                </a:solidFill>
              </a:rPr>
              <a:t>Parsley </a:t>
            </a:r>
            <a:r>
              <a:rPr lang="en-US" sz="3200" dirty="0" smtClean="0">
                <a:solidFill>
                  <a:srgbClr val="C00000"/>
                </a:solidFill>
              </a:rPr>
              <a:t>is a </a:t>
            </a:r>
            <a:r>
              <a:rPr lang="en-US" sz="3200" b="1" dirty="0" smtClean="0">
                <a:solidFill>
                  <a:srgbClr val="C00000"/>
                </a:solidFill>
              </a:rPr>
              <a:t>biennial</a:t>
            </a:r>
            <a:r>
              <a:rPr lang="en-US" sz="3200" dirty="0" smtClean="0">
                <a:solidFill>
                  <a:srgbClr val="C00000"/>
                </a:solidFill>
              </a:rPr>
              <a:t> plant, taking two years to grow completely.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baleful</a:t>
            </a:r>
            <a:endParaRPr lang="en-IN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Menacing</a:t>
            </a:r>
          </a:p>
          <a:p>
            <a:r>
              <a:rPr lang="en-US" sz="6000" dirty="0" smtClean="0"/>
              <a:t>Deadly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baleful </a:t>
            </a:r>
            <a:r>
              <a:rPr lang="en-US" sz="3200" dirty="0" smtClean="0">
                <a:solidFill>
                  <a:srgbClr val="C00000"/>
                </a:solidFill>
              </a:rPr>
              <a:t>glances of the terrier frightened Jack immensely and made him run away from the party.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bifurcated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Divided into two branches</a:t>
            </a:r>
          </a:p>
          <a:p>
            <a:r>
              <a:rPr lang="en-US" dirty="0" smtClean="0"/>
              <a:t>Forked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While walking to the theater, Jerry came across a </a:t>
            </a:r>
            <a:r>
              <a:rPr lang="en-US" b="1" dirty="0" smtClean="0">
                <a:solidFill>
                  <a:srgbClr val="C00000"/>
                </a:solidFill>
              </a:rPr>
              <a:t>bifurcated </a:t>
            </a:r>
            <a:r>
              <a:rPr lang="en-US" dirty="0" smtClean="0">
                <a:solidFill>
                  <a:srgbClr val="C00000"/>
                </a:solidFill>
              </a:rPr>
              <a:t>road and hence was completely confused, compelling him to ask for directions from passersby.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Suffering from indigestion</a:t>
            </a:r>
          </a:p>
          <a:p>
            <a:r>
              <a:rPr lang="en-US" dirty="0" smtClean="0"/>
              <a:t>Irritable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Due to his </a:t>
            </a:r>
            <a:r>
              <a:rPr lang="en-US" sz="3600" b="1" dirty="0" smtClean="0">
                <a:solidFill>
                  <a:srgbClr val="C00000"/>
                </a:solidFill>
              </a:rPr>
              <a:t>bilious</a:t>
            </a:r>
            <a:r>
              <a:rPr lang="en-US" sz="3600" dirty="0" smtClean="0">
                <a:solidFill>
                  <a:srgbClr val="C00000"/>
                </a:solidFill>
              </a:rPr>
              <a:t> nature, Tim has become highly unpopular in his social circle.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Swindle</a:t>
            </a:r>
          </a:p>
          <a:p>
            <a:r>
              <a:rPr lang="en-US" dirty="0" smtClean="0"/>
              <a:t>Cheat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Gerald has stooped to such a level that he doesn’t  hesitate to </a:t>
            </a:r>
            <a:r>
              <a:rPr lang="en-US" sz="3200" b="1" dirty="0" smtClean="0">
                <a:solidFill>
                  <a:srgbClr val="C00000"/>
                </a:solidFill>
              </a:rPr>
              <a:t>bilk</a:t>
            </a:r>
            <a:r>
              <a:rPr lang="en-US" sz="3200" dirty="0" smtClean="0">
                <a:solidFill>
                  <a:srgbClr val="C00000"/>
                </a:solidFill>
              </a:rPr>
              <a:t> his own kith and kin.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billowing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Swelling out in waves</a:t>
            </a:r>
          </a:p>
          <a:p>
            <a:r>
              <a:rPr lang="en-US" dirty="0" smtClean="0"/>
              <a:t>Surging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</a:t>
            </a:r>
            <a:r>
              <a:rPr lang="en-US" sz="3200" b="1" dirty="0" smtClean="0">
                <a:solidFill>
                  <a:srgbClr val="C00000"/>
                </a:solidFill>
              </a:rPr>
              <a:t>billowing</a:t>
            </a:r>
            <a:r>
              <a:rPr lang="en-US" sz="3200" dirty="0" smtClean="0">
                <a:solidFill>
                  <a:srgbClr val="C00000"/>
                </a:solidFill>
              </a:rPr>
              <a:t> sails of the ship present a beautiful sight to the onlookers on the shore.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bivouac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encampment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The </a:t>
            </a:r>
            <a:r>
              <a:rPr lang="en-US" sz="3200" b="1" dirty="0" smtClean="0">
                <a:solidFill>
                  <a:srgbClr val="C00000"/>
                </a:solidFill>
              </a:rPr>
              <a:t>bivouacs</a:t>
            </a:r>
            <a:r>
              <a:rPr lang="en-US" sz="3200" dirty="0" smtClean="0">
                <a:solidFill>
                  <a:srgbClr val="C00000"/>
                </a:solidFill>
              </a:rPr>
              <a:t>, built to accommodate the workers who were constructing the roads, soon turned into a major slum in the city.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bizzare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Fantastic</a:t>
            </a:r>
          </a:p>
          <a:p>
            <a:r>
              <a:rPr lang="en-US" dirty="0" smtClean="0"/>
              <a:t>Violently contrasting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huge castle has been abandoned by its owners due to some </a:t>
            </a:r>
            <a:r>
              <a:rPr lang="en-US" sz="3200" b="1" dirty="0" err="1" smtClean="0">
                <a:solidFill>
                  <a:srgbClr val="C00000"/>
                </a:solidFill>
              </a:rPr>
              <a:t>bizzare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incidents, and is now turning into ruins.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Bleach</a:t>
            </a:r>
          </a:p>
          <a:p>
            <a:r>
              <a:rPr lang="en-US" dirty="0" smtClean="0"/>
              <a:t>Whiten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Samantha </a:t>
            </a:r>
            <a:r>
              <a:rPr lang="en-US" sz="3200" b="1" dirty="0" smtClean="0">
                <a:solidFill>
                  <a:srgbClr val="C00000"/>
                </a:solidFill>
              </a:rPr>
              <a:t>blanched</a:t>
            </a:r>
            <a:r>
              <a:rPr lang="en-US" sz="3200" dirty="0" smtClean="0">
                <a:solidFill>
                  <a:srgbClr val="C00000"/>
                </a:solidFill>
              </a:rPr>
              <a:t> when she heard about the horrible accident on the highway, as her son was coming home by the same road.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328998"/>
          </a:xfrm>
        </p:spPr>
        <p:txBody>
          <a:bodyPr/>
          <a:lstStyle/>
          <a:p>
            <a:r>
              <a:rPr lang="en-US" dirty="0" smtClean="0"/>
              <a:t>Soothing</a:t>
            </a:r>
          </a:p>
          <a:p>
            <a:r>
              <a:rPr lang="en-US" dirty="0" smtClean="0"/>
              <a:t>Mild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Patrick was tired of eating the </a:t>
            </a:r>
            <a:r>
              <a:rPr lang="en-US" sz="3200" b="1" dirty="0" smtClean="0">
                <a:solidFill>
                  <a:srgbClr val="C00000"/>
                </a:solidFill>
              </a:rPr>
              <a:t>bland </a:t>
            </a:r>
            <a:r>
              <a:rPr lang="en-US" sz="3200" dirty="0" smtClean="0">
                <a:solidFill>
                  <a:srgbClr val="C00000"/>
                </a:solidFill>
              </a:rPr>
              <a:t>food served in the hospital and yearned for some spicy, home-cooked food.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blandish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Cajole</a:t>
            </a:r>
          </a:p>
          <a:p>
            <a:r>
              <a:rPr lang="en-US" dirty="0" smtClean="0"/>
              <a:t>Coax with flattery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Despite all her efforts, Dorothy was not able to </a:t>
            </a:r>
            <a:r>
              <a:rPr lang="en-US" b="1" dirty="0" smtClean="0">
                <a:solidFill>
                  <a:srgbClr val="C00000"/>
                </a:solidFill>
              </a:rPr>
              <a:t>blandish</a:t>
            </a:r>
            <a:r>
              <a:rPr lang="en-US" dirty="0" smtClean="0">
                <a:solidFill>
                  <a:srgbClr val="C00000"/>
                </a:solidFill>
              </a:rPr>
              <a:t> her son into eating healthy and nutritious food and staying away from junk food.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blandishment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Flattery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Tired of the </a:t>
            </a:r>
            <a:r>
              <a:rPr lang="en-US" sz="3200" b="1" dirty="0" smtClean="0">
                <a:solidFill>
                  <a:srgbClr val="C00000"/>
                </a:solidFill>
              </a:rPr>
              <a:t>blandishment</a:t>
            </a:r>
            <a:r>
              <a:rPr lang="en-US" sz="3200" dirty="0" smtClean="0">
                <a:solidFill>
                  <a:srgbClr val="C00000"/>
                </a:solidFill>
              </a:rPr>
              <a:t> by the salesperson, Gina decided to walk out of the store and search for another one.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short, as if faced with an obstacle, and refuse to continue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85720" y="5072074"/>
            <a:ext cx="8572559" cy="17859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Wilson </a:t>
            </a:r>
            <a:r>
              <a:rPr lang="en-US" sz="3200" b="1" dirty="0" smtClean="0">
                <a:solidFill>
                  <a:srgbClr val="C00000"/>
                </a:solidFill>
              </a:rPr>
              <a:t>balked</a:t>
            </a:r>
            <a:r>
              <a:rPr lang="en-US" sz="3200" dirty="0" smtClean="0">
                <a:solidFill>
                  <a:srgbClr val="C00000"/>
                </a:solidFill>
              </a:rPr>
              <a:t> at the job description and refused to accept it and hence the attractive remuneration.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Loud, harsh roar or screech</a:t>
            </a:r>
          </a:p>
          <a:p>
            <a:r>
              <a:rPr lang="en-US" dirty="0" smtClean="0"/>
              <a:t>Dazzling blaze of light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We were fed up of the constant </a:t>
            </a:r>
            <a:r>
              <a:rPr lang="en-US" b="1" dirty="0" smtClean="0">
                <a:solidFill>
                  <a:srgbClr val="C00000"/>
                </a:solidFill>
              </a:rPr>
              <a:t>blare</a:t>
            </a:r>
            <a:r>
              <a:rPr lang="en-US" dirty="0" smtClean="0">
                <a:solidFill>
                  <a:srgbClr val="C00000"/>
                </a:solidFill>
              </a:rPr>
              <a:t> of loudspeakers from the nearby party hall and decided to shift to another house in a peaceful locality.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Bored with pleasure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Mrs. Jackson had a </a:t>
            </a:r>
            <a:r>
              <a:rPr lang="en-US" sz="3200" b="1" dirty="0" smtClean="0">
                <a:solidFill>
                  <a:srgbClr val="C00000"/>
                </a:solidFill>
              </a:rPr>
              <a:t>blasé</a:t>
            </a:r>
            <a:r>
              <a:rPr lang="en-US" sz="3200" dirty="0" smtClean="0">
                <a:solidFill>
                  <a:srgbClr val="C00000"/>
                </a:solidFill>
              </a:rPr>
              <a:t> expression on her face after she had spent two hours at the party.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blasphemous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Profane</a:t>
            </a:r>
          </a:p>
          <a:p>
            <a:r>
              <a:rPr lang="en-US" dirty="0" smtClean="0"/>
              <a:t>Impious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His speech at the college reunion party was so </a:t>
            </a:r>
            <a:r>
              <a:rPr lang="en-US" sz="3200" b="1" dirty="0" smtClean="0">
                <a:solidFill>
                  <a:srgbClr val="C00000"/>
                </a:solidFill>
              </a:rPr>
              <a:t>blasphemous</a:t>
            </a:r>
            <a:r>
              <a:rPr lang="en-US" sz="3200" dirty="0" smtClean="0">
                <a:solidFill>
                  <a:srgbClr val="C00000"/>
                </a:solidFill>
              </a:rPr>
              <a:t> that his old friends were shocked to see his other side.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blatant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3400436"/>
          </a:xfrm>
        </p:spPr>
        <p:txBody>
          <a:bodyPr/>
          <a:lstStyle/>
          <a:p>
            <a:r>
              <a:rPr lang="en-US" dirty="0" smtClean="0"/>
              <a:t>Extremely obvious</a:t>
            </a:r>
          </a:p>
          <a:p>
            <a:r>
              <a:rPr lang="en-US" dirty="0" smtClean="0"/>
              <a:t>Loudly offensive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Very </a:t>
            </a:r>
            <a:r>
              <a:rPr lang="en-US" sz="3200" b="1" dirty="0" smtClean="0">
                <a:solidFill>
                  <a:srgbClr val="C00000"/>
                </a:solidFill>
              </a:rPr>
              <a:t>blatantly</a:t>
            </a:r>
            <a:r>
              <a:rPr lang="en-US" sz="3200" dirty="0" smtClean="0">
                <a:solidFill>
                  <a:srgbClr val="C00000"/>
                </a:solidFill>
              </a:rPr>
              <a:t>, Sandra’s father showed displeasure when introduced to her friend whom she intended to marry.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bleak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</a:t>
            </a:r>
          </a:p>
          <a:p>
            <a:r>
              <a:rPr lang="en-US" dirty="0" smtClean="0"/>
              <a:t>Cheerless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C00000"/>
                </a:solidFill>
              </a:rPr>
              <a:t>The world looked </a:t>
            </a:r>
            <a:r>
              <a:rPr lang="en-US" sz="3200" b="1" dirty="0" smtClean="0">
                <a:solidFill>
                  <a:srgbClr val="C00000"/>
                </a:solidFill>
              </a:rPr>
              <a:t>bleak</a:t>
            </a:r>
            <a:r>
              <a:rPr lang="en-US" sz="3200" dirty="0" smtClean="0">
                <a:solidFill>
                  <a:srgbClr val="C00000"/>
                </a:solidFill>
              </a:rPr>
              <a:t> and unappealing to Henry after he lost his wife in a tragic accident.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blighted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Suffering from a disease</a:t>
            </a:r>
          </a:p>
          <a:p>
            <a:r>
              <a:rPr lang="en-US" dirty="0" smtClean="0"/>
              <a:t>Destroyed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Life seemed </a:t>
            </a:r>
            <a:r>
              <a:rPr lang="en-US" sz="3200" b="1" dirty="0" smtClean="0">
                <a:solidFill>
                  <a:srgbClr val="C00000"/>
                </a:solidFill>
              </a:rPr>
              <a:t>blighted</a:t>
            </a:r>
            <a:r>
              <a:rPr lang="en-US" sz="3200" dirty="0" smtClean="0">
                <a:solidFill>
                  <a:srgbClr val="C00000"/>
                </a:solidFill>
              </a:rPr>
              <a:t> to Martha when she was diagnosed with many diseases, almost all at once.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blithe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Gay</a:t>
            </a:r>
          </a:p>
          <a:p>
            <a:r>
              <a:rPr lang="en-US" dirty="0" smtClean="0"/>
              <a:t>Joyous</a:t>
            </a:r>
          </a:p>
          <a:p>
            <a:r>
              <a:rPr lang="en-US" dirty="0" smtClean="0"/>
              <a:t>Careless</a:t>
            </a: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Sam was such a cheerful and </a:t>
            </a:r>
            <a:r>
              <a:rPr lang="en-US" b="1" dirty="0" smtClean="0">
                <a:solidFill>
                  <a:srgbClr val="C00000"/>
                </a:solidFill>
              </a:rPr>
              <a:t>blithe</a:t>
            </a:r>
            <a:r>
              <a:rPr lang="en-US" dirty="0" smtClean="0">
                <a:solidFill>
                  <a:srgbClr val="C00000"/>
                </a:solidFill>
              </a:rPr>
              <a:t> person that it was difficult to imagine him suffering from a life-threatening disease.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bloated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Swollen or puffed as with water or air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C00000"/>
                </a:solidFill>
              </a:rPr>
              <a:t>Every morning when she gets out of her bed, her face looks </a:t>
            </a:r>
            <a:r>
              <a:rPr lang="en-US" b="1" dirty="0" smtClean="0">
                <a:solidFill>
                  <a:srgbClr val="C00000"/>
                </a:solidFill>
              </a:rPr>
              <a:t>bloated</a:t>
            </a:r>
            <a:r>
              <a:rPr lang="en-US" dirty="0" smtClean="0">
                <a:solidFill>
                  <a:srgbClr val="C00000"/>
                </a:solidFill>
              </a:rPr>
              <a:t> but as the hours pass by, it turns to normal.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blowhard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Talkative boaster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Jim is a </a:t>
            </a:r>
            <a:r>
              <a:rPr lang="en-US" b="1" dirty="0" smtClean="0">
                <a:solidFill>
                  <a:srgbClr val="C00000"/>
                </a:solidFill>
              </a:rPr>
              <a:t>blowhard</a:t>
            </a:r>
            <a:r>
              <a:rPr lang="en-US" dirty="0" smtClean="0">
                <a:solidFill>
                  <a:srgbClr val="C00000"/>
                </a:solidFill>
              </a:rPr>
              <a:t>, always blowing his own trumpet, thus making people avoid him at parties.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bludgeon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</a:t>
            </a:r>
          </a:p>
          <a:p>
            <a:r>
              <a:rPr lang="en-US" smtClean="0"/>
              <a:t>Heavy-headed </a:t>
            </a:r>
            <a:r>
              <a:rPr lang="en-US" dirty="0" smtClean="0"/>
              <a:t>weapon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The victim was hit by a </a:t>
            </a:r>
            <a:r>
              <a:rPr lang="en-US" sz="3200" b="1" dirty="0" smtClean="0">
                <a:solidFill>
                  <a:srgbClr val="C00000"/>
                </a:solidFill>
              </a:rPr>
              <a:t>bludgeon</a:t>
            </a:r>
            <a:r>
              <a:rPr lang="en-US" sz="3200" dirty="0" smtClean="0">
                <a:solidFill>
                  <a:srgbClr val="C00000"/>
                </a:solidFill>
              </a:rPr>
              <a:t>, leading to severe injuries.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3765</Words>
  <Application>Microsoft Office PowerPoint</Application>
  <PresentationFormat>On-screen Show (4:3)</PresentationFormat>
  <Paragraphs>720</Paragraphs>
  <Slides>156</Slides>
  <Notes>156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156</vt:i4>
      </vt:variant>
    </vt:vector>
  </HeadingPairs>
  <TitlesOfParts>
    <vt:vector size="157" baseType="lpstr">
      <vt:lpstr>Office Theme</vt:lpstr>
      <vt:lpstr>Wordlist B-1 (babble – bent)</vt:lpstr>
      <vt:lpstr>babble</vt:lpstr>
      <vt:lpstr>bacchanalian</vt:lpstr>
      <vt:lpstr>badger</vt:lpstr>
      <vt:lpstr>badinage</vt:lpstr>
      <vt:lpstr>baffle</vt:lpstr>
      <vt:lpstr>bait</vt:lpstr>
      <vt:lpstr>baleful</vt:lpstr>
      <vt:lpstr>balk</vt:lpstr>
      <vt:lpstr>ballast</vt:lpstr>
      <vt:lpstr>balm</vt:lpstr>
      <vt:lpstr>balmy</vt:lpstr>
      <vt:lpstr>banal</vt:lpstr>
      <vt:lpstr>bandy</vt:lpstr>
      <vt:lpstr>bane</vt:lpstr>
      <vt:lpstr>baneful</vt:lpstr>
      <vt:lpstr>bantering</vt:lpstr>
      <vt:lpstr>barb</vt:lpstr>
      <vt:lpstr>bard</vt:lpstr>
      <vt:lpstr>barefaced</vt:lpstr>
      <vt:lpstr>baroque</vt:lpstr>
      <vt:lpstr>barrage</vt:lpstr>
      <vt:lpstr>barrister</vt:lpstr>
      <vt:lpstr>barterer</vt:lpstr>
      <vt:lpstr>bask</vt:lpstr>
      <vt:lpstr>bastion</vt:lpstr>
      <vt:lpstr>bate</vt:lpstr>
      <vt:lpstr>bauble</vt:lpstr>
      <vt:lpstr>bawdy</vt:lpstr>
      <vt:lpstr>beatific</vt:lpstr>
      <vt:lpstr>beatify</vt:lpstr>
      <vt:lpstr>beatitude</vt:lpstr>
      <vt:lpstr>bedizen</vt:lpstr>
      <vt:lpstr>bedraggle</vt:lpstr>
      <vt:lpstr>beeline</vt:lpstr>
      <vt:lpstr>befuddle</vt:lpstr>
      <vt:lpstr>beget</vt:lpstr>
      <vt:lpstr>begrudge</vt:lpstr>
      <vt:lpstr>beguile</vt:lpstr>
      <vt:lpstr>behemoth</vt:lpstr>
      <vt:lpstr>beholden</vt:lpstr>
      <vt:lpstr>behoove</vt:lpstr>
      <vt:lpstr>belabor</vt:lpstr>
      <vt:lpstr>belated</vt:lpstr>
      <vt:lpstr>beleaguer</vt:lpstr>
      <vt:lpstr>belie</vt:lpstr>
      <vt:lpstr>belittle</vt:lpstr>
      <vt:lpstr>bellicose</vt:lpstr>
      <vt:lpstr>belligerent</vt:lpstr>
      <vt:lpstr>bemoan</vt:lpstr>
      <vt:lpstr>bemused</vt:lpstr>
      <vt:lpstr>benediction</vt:lpstr>
      <vt:lpstr>benefactor</vt:lpstr>
      <vt:lpstr>beneficent</vt:lpstr>
      <vt:lpstr>beneficial</vt:lpstr>
      <vt:lpstr>beneficiary</vt:lpstr>
      <vt:lpstr>benevolent</vt:lpstr>
      <vt:lpstr>benign</vt:lpstr>
      <vt:lpstr>benison</vt:lpstr>
      <vt:lpstr>bent</vt:lpstr>
      <vt:lpstr>Wordlist B-2 (bequeath – bluster)</vt:lpstr>
      <vt:lpstr>bequeath</vt:lpstr>
      <vt:lpstr>berate</vt:lpstr>
      <vt:lpstr>bereavement</vt:lpstr>
      <vt:lpstr>bereft</vt:lpstr>
      <vt:lpstr>berserk</vt:lpstr>
      <vt:lpstr>beseech</vt:lpstr>
      <vt:lpstr>beset</vt:lpstr>
      <vt:lpstr>besiege</vt:lpstr>
      <vt:lpstr>besmirch</vt:lpstr>
      <vt:lpstr>bestial</vt:lpstr>
      <vt:lpstr>bestow</vt:lpstr>
      <vt:lpstr>betoken</vt:lpstr>
      <vt:lpstr>betray</vt:lpstr>
      <vt:lpstr>betroth</vt:lpstr>
      <vt:lpstr>bevy</vt:lpstr>
      <vt:lpstr>bicameral</vt:lpstr>
      <vt:lpstr>bicker</vt:lpstr>
      <vt:lpstr>biennial</vt:lpstr>
      <vt:lpstr>bifurcated</vt:lpstr>
      <vt:lpstr>bilious</vt:lpstr>
      <vt:lpstr>bilk</vt:lpstr>
      <vt:lpstr>billowing</vt:lpstr>
      <vt:lpstr>bivouac</vt:lpstr>
      <vt:lpstr>bizzare</vt:lpstr>
      <vt:lpstr>blanch</vt:lpstr>
      <vt:lpstr>bland</vt:lpstr>
      <vt:lpstr>blandish</vt:lpstr>
      <vt:lpstr>blandishment</vt:lpstr>
      <vt:lpstr>blare</vt:lpstr>
      <vt:lpstr>blase</vt:lpstr>
      <vt:lpstr>blasphemous</vt:lpstr>
      <vt:lpstr>blatant</vt:lpstr>
      <vt:lpstr>bleak</vt:lpstr>
      <vt:lpstr>blighted</vt:lpstr>
      <vt:lpstr>blithe</vt:lpstr>
      <vt:lpstr>bloated</vt:lpstr>
      <vt:lpstr>blowhard</vt:lpstr>
      <vt:lpstr>bludgeon</vt:lpstr>
      <vt:lpstr>bluff</vt:lpstr>
      <vt:lpstr>blunder</vt:lpstr>
      <vt:lpstr>blurt</vt:lpstr>
      <vt:lpstr>bluster</vt:lpstr>
      <vt:lpstr>Wordlist B-3 (bode – buxom)</vt:lpstr>
      <vt:lpstr>bode</vt:lpstr>
      <vt:lpstr>bogus</vt:lpstr>
      <vt:lpstr>bohemian</vt:lpstr>
      <vt:lpstr>boisterous</vt:lpstr>
      <vt:lpstr>bolster</vt:lpstr>
      <vt:lpstr>bolt</vt:lpstr>
      <vt:lpstr>bombardment</vt:lpstr>
      <vt:lpstr>bombastic</vt:lpstr>
      <vt:lpstr>boon</vt:lpstr>
      <vt:lpstr>boorish</vt:lpstr>
      <vt:lpstr>bouillon</vt:lpstr>
      <vt:lpstr>bountiful</vt:lpstr>
      <vt:lpstr>bourgeois</vt:lpstr>
      <vt:lpstr>bovine</vt:lpstr>
      <vt:lpstr>bowdlerize</vt:lpstr>
      <vt:lpstr>boycott</vt:lpstr>
      <vt:lpstr>brackish</vt:lpstr>
      <vt:lpstr>braggadocio</vt:lpstr>
      <vt:lpstr>braggart</vt:lpstr>
      <vt:lpstr>brandish</vt:lpstr>
      <vt:lpstr>bravado</vt:lpstr>
      <vt:lpstr>brawn</vt:lpstr>
      <vt:lpstr>brazen</vt:lpstr>
      <vt:lpstr>breach</vt:lpstr>
      <vt:lpstr>brevity</vt:lpstr>
      <vt:lpstr>brindled</vt:lpstr>
      <vt:lpstr>bristling</vt:lpstr>
      <vt:lpstr>brittle</vt:lpstr>
      <vt:lpstr>broach</vt:lpstr>
      <vt:lpstr>brocade</vt:lpstr>
      <vt:lpstr>brochure</vt:lpstr>
      <vt:lpstr>brooch</vt:lpstr>
      <vt:lpstr>brook</vt:lpstr>
      <vt:lpstr>browbeat</vt:lpstr>
      <vt:lpstr>browse</vt:lpstr>
      <vt:lpstr>brunt</vt:lpstr>
      <vt:lpstr>brusque</vt:lpstr>
      <vt:lpstr>buccaneer</vt:lpstr>
      <vt:lpstr>bucolic</vt:lpstr>
      <vt:lpstr>buffet</vt:lpstr>
      <vt:lpstr>buffoonery</vt:lpstr>
      <vt:lpstr>bugaboo</vt:lpstr>
      <vt:lpstr>bullion</vt:lpstr>
      <vt:lpstr>bulwark</vt:lpstr>
      <vt:lpstr>bungle</vt:lpstr>
      <vt:lpstr>buoyant</vt:lpstr>
      <vt:lpstr>bureaucracy</vt:lpstr>
      <vt:lpstr>burgeon</vt:lpstr>
      <vt:lpstr>burlesque</vt:lpstr>
      <vt:lpstr>burnish</vt:lpstr>
      <vt:lpstr>buttress</vt:lpstr>
      <vt:lpstr>buxom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Wordlist B-2</dc:title>
  <dc:creator>User</dc:creator>
  <cp:lastModifiedBy>User</cp:lastModifiedBy>
  <cp:revision>185</cp:revision>
  <dcterms:created xsi:type="dcterms:W3CDTF">2012-03-12T08:22:51Z</dcterms:created>
  <dcterms:modified xsi:type="dcterms:W3CDTF">2012-12-22T05:56:30Z</dcterms:modified>
</cp:coreProperties>
</file>